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2" y="2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ts val="1680"/>
              </a:lnSpc>
            </a:pPr>
            <a:r>
              <a:rPr spc="150" dirty="0"/>
              <a:t>ПР</a:t>
            </a:r>
            <a:r>
              <a:rPr spc="-65" dirty="0"/>
              <a:t> </a:t>
            </a:r>
            <a:r>
              <a:rPr spc="204" dirty="0"/>
              <a:t>ОФ</a:t>
            </a:r>
            <a:r>
              <a:rPr spc="-60" dirty="0"/>
              <a:t> </a:t>
            </a:r>
            <a:r>
              <a:rPr spc="5" dirty="0"/>
              <a:t>Е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5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spc="145" dirty="0"/>
              <a:t>ОН</a:t>
            </a:r>
            <a:r>
              <a:rPr spc="-65" dirty="0"/>
              <a:t> </a:t>
            </a:r>
            <a:r>
              <a:rPr spc="50" dirty="0"/>
              <a:t>А</a:t>
            </a:r>
            <a:r>
              <a:rPr spc="-60" dirty="0"/>
              <a:t> </a:t>
            </a:r>
            <a:r>
              <a:rPr dirty="0"/>
              <a:t>Л</a:t>
            </a:r>
            <a:r>
              <a:rPr spc="-60" dirty="0"/>
              <a:t> </a:t>
            </a:r>
            <a:r>
              <a:rPr spc="5" dirty="0"/>
              <a:t>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ts val="1680"/>
              </a:lnSpc>
            </a:pPr>
            <a:r>
              <a:rPr spc="150" dirty="0"/>
              <a:t>ПР</a:t>
            </a:r>
            <a:r>
              <a:rPr spc="-65" dirty="0"/>
              <a:t> </a:t>
            </a:r>
            <a:r>
              <a:rPr spc="204" dirty="0"/>
              <a:t>ОФ</a:t>
            </a:r>
            <a:r>
              <a:rPr spc="-60" dirty="0"/>
              <a:t> </a:t>
            </a:r>
            <a:r>
              <a:rPr spc="5" dirty="0"/>
              <a:t>Е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5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spc="145" dirty="0"/>
              <a:t>ОН</a:t>
            </a:r>
            <a:r>
              <a:rPr spc="-65" dirty="0"/>
              <a:t> </a:t>
            </a:r>
            <a:r>
              <a:rPr spc="50" dirty="0"/>
              <a:t>А</a:t>
            </a:r>
            <a:r>
              <a:rPr spc="-60" dirty="0"/>
              <a:t> </a:t>
            </a:r>
            <a:r>
              <a:rPr dirty="0"/>
              <a:t>Л</a:t>
            </a:r>
            <a:r>
              <a:rPr spc="-60" dirty="0"/>
              <a:t> </a:t>
            </a:r>
            <a:r>
              <a:rPr spc="5" dirty="0"/>
              <a:t>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ts val="1680"/>
              </a:lnSpc>
            </a:pPr>
            <a:r>
              <a:rPr spc="150" dirty="0"/>
              <a:t>ПР</a:t>
            </a:r>
            <a:r>
              <a:rPr spc="-65" dirty="0"/>
              <a:t> </a:t>
            </a:r>
            <a:r>
              <a:rPr spc="204" dirty="0"/>
              <a:t>ОФ</a:t>
            </a:r>
            <a:r>
              <a:rPr spc="-60" dirty="0"/>
              <a:t> </a:t>
            </a:r>
            <a:r>
              <a:rPr spc="5" dirty="0"/>
              <a:t>Е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5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spc="145" dirty="0"/>
              <a:t>ОН</a:t>
            </a:r>
            <a:r>
              <a:rPr spc="-65" dirty="0"/>
              <a:t> </a:t>
            </a:r>
            <a:r>
              <a:rPr spc="50" dirty="0"/>
              <a:t>А</a:t>
            </a:r>
            <a:r>
              <a:rPr spc="-60" dirty="0"/>
              <a:t> </a:t>
            </a:r>
            <a:r>
              <a:rPr dirty="0"/>
              <a:t>Л</a:t>
            </a:r>
            <a:r>
              <a:rPr spc="-60" dirty="0"/>
              <a:t> </a:t>
            </a:r>
            <a:r>
              <a:rPr spc="5" dirty="0"/>
              <a:t>Ы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ts val="1680"/>
              </a:lnSpc>
            </a:pPr>
            <a:r>
              <a:rPr spc="150" dirty="0"/>
              <a:t>ПР</a:t>
            </a:r>
            <a:r>
              <a:rPr spc="-65" dirty="0"/>
              <a:t> </a:t>
            </a:r>
            <a:r>
              <a:rPr spc="204" dirty="0"/>
              <a:t>ОФ</a:t>
            </a:r>
            <a:r>
              <a:rPr spc="-60" dirty="0"/>
              <a:t> </a:t>
            </a:r>
            <a:r>
              <a:rPr spc="5" dirty="0"/>
              <a:t>Е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5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spc="145" dirty="0"/>
              <a:t>ОН</a:t>
            </a:r>
            <a:r>
              <a:rPr spc="-65" dirty="0"/>
              <a:t> </a:t>
            </a:r>
            <a:r>
              <a:rPr spc="50" dirty="0"/>
              <a:t>А</a:t>
            </a:r>
            <a:r>
              <a:rPr spc="-60" dirty="0"/>
              <a:t> </a:t>
            </a:r>
            <a:r>
              <a:rPr dirty="0"/>
              <a:t>Л</a:t>
            </a:r>
            <a:r>
              <a:rPr spc="-60" dirty="0"/>
              <a:t> </a:t>
            </a:r>
            <a:r>
              <a:rPr spc="5" dirty="0"/>
              <a:t>Ы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ts val="1680"/>
              </a:lnSpc>
            </a:pPr>
            <a:r>
              <a:rPr spc="150" dirty="0"/>
              <a:t>ПР</a:t>
            </a:r>
            <a:r>
              <a:rPr spc="-65" dirty="0"/>
              <a:t> </a:t>
            </a:r>
            <a:r>
              <a:rPr spc="204" dirty="0"/>
              <a:t>ОФ</a:t>
            </a:r>
            <a:r>
              <a:rPr spc="-60" dirty="0"/>
              <a:t> </a:t>
            </a:r>
            <a:r>
              <a:rPr spc="5" dirty="0"/>
              <a:t>Е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5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spc="145" dirty="0"/>
              <a:t>ОН</a:t>
            </a:r>
            <a:r>
              <a:rPr spc="-65" dirty="0"/>
              <a:t> </a:t>
            </a:r>
            <a:r>
              <a:rPr spc="50" dirty="0"/>
              <a:t>А</a:t>
            </a:r>
            <a:r>
              <a:rPr spc="-60" dirty="0"/>
              <a:t> </a:t>
            </a:r>
            <a:r>
              <a:rPr dirty="0"/>
              <a:t>Л</a:t>
            </a:r>
            <a:r>
              <a:rPr spc="-60" dirty="0"/>
              <a:t> </a:t>
            </a:r>
            <a:r>
              <a:rPr spc="5" dirty="0"/>
              <a:t>Ы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676058"/>
            <a:ext cx="12192000" cy="43105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6629400" cy="684580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45181" y="6506653"/>
            <a:ext cx="2160270" cy="144145"/>
          </a:xfrm>
          <a:custGeom>
            <a:avLst/>
            <a:gdLst/>
            <a:ahLst/>
            <a:cxnLst/>
            <a:rect l="l" t="t" r="r" b="b"/>
            <a:pathLst>
              <a:path w="2160270" h="144145">
                <a:moveTo>
                  <a:pt x="2159999" y="0"/>
                </a:moveTo>
                <a:lnTo>
                  <a:pt x="0" y="0"/>
                </a:lnTo>
                <a:lnTo>
                  <a:pt x="0" y="143999"/>
                </a:lnTo>
                <a:lnTo>
                  <a:pt x="2159999" y="143999"/>
                </a:lnTo>
                <a:lnTo>
                  <a:pt x="21599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45181" y="6506653"/>
            <a:ext cx="2160270" cy="144145"/>
          </a:xfrm>
          <a:custGeom>
            <a:avLst/>
            <a:gdLst/>
            <a:ahLst/>
            <a:cxnLst/>
            <a:rect l="l" t="t" r="r" b="b"/>
            <a:pathLst>
              <a:path w="2160270" h="144145">
                <a:moveTo>
                  <a:pt x="0" y="0"/>
                </a:moveTo>
                <a:lnTo>
                  <a:pt x="2160000" y="0"/>
                </a:lnTo>
                <a:lnTo>
                  <a:pt x="2160000" y="144000"/>
                </a:lnTo>
                <a:lnTo>
                  <a:pt x="0" y="144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696" y="229107"/>
            <a:ext cx="8964930" cy="873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49630" y="1281684"/>
            <a:ext cx="8292739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3907" y="6296300"/>
            <a:ext cx="2091689" cy="23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ts val="1680"/>
              </a:lnSpc>
            </a:pPr>
            <a:r>
              <a:rPr spc="150" dirty="0"/>
              <a:t>ПР</a:t>
            </a:r>
            <a:r>
              <a:rPr spc="-65" dirty="0"/>
              <a:t> </a:t>
            </a:r>
            <a:r>
              <a:rPr spc="204" dirty="0"/>
              <a:t>ОФ</a:t>
            </a:r>
            <a:r>
              <a:rPr spc="-60" dirty="0"/>
              <a:t> </a:t>
            </a:r>
            <a:r>
              <a:rPr spc="5" dirty="0"/>
              <a:t>Е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5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spc="145" dirty="0"/>
              <a:t>ОН</a:t>
            </a:r>
            <a:r>
              <a:rPr spc="-65" dirty="0"/>
              <a:t> </a:t>
            </a:r>
            <a:r>
              <a:rPr spc="50" dirty="0"/>
              <a:t>А</a:t>
            </a:r>
            <a:r>
              <a:rPr spc="-60" dirty="0"/>
              <a:t> </a:t>
            </a:r>
            <a:r>
              <a:rPr dirty="0"/>
              <a:t>Л</a:t>
            </a:r>
            <a:r>
              <a:rPr spc="-60" dirty="0"/>
              <a:t> </a:t>
            </a:r>
            <a:r>
              <a:rPr spc="5" dirty="0"/>
              <a:t>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696" y="69242"/>
            <a:ext cx="9342118" cy="1089337"/>
          </a:xfrm>
          <a:prstGeom prst="rect">
            <a:avLst/>
          </a:prstGeom>
        </p:spPr>
        <p:txBody>
          <a:bodyPr vert="horz" wrap="square" lIns="0" tIns="6350" rIns="0" bIns="0" rtlCol="0" anchor="ctr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50"/>
              </a:spcBef>
              <a:tabLst>
                <a:tab pos="1477645" algn="l"/>
                <a:tab pos="3585845" algn="l"/>
                <a:tab pos="4048125" algn="l"/>
                <a:tab pos="4997450" algn="l"/>
                <a:tab pos="7301230" algn="l"/>
              </a:tabLst>
            </a:pPr>
            <a:r>
              <a:rPr lang="ru-RU" sz="2500" spc="305" dirty="0" smtClean="0"/>
              <a:t>ВСЕРОССИЙСКОЕ ЧЕМПИОНАТНОЕ ДВИЖЕНИЕ</a:t>
            </a:r>
            <a:r>
              <a:rPr lang="ru-RU" sz="2500" spc="305" dirty="0"/>
              <a:t/>
            </a:r>
            <a:br>
              <a:rPr lang="ru-RU" sz="2500" spc="305" dirty="0"/>
            </a:br>
            <a:r>
              <a:rPr lang="ru-RU" sz="2500" spc="305" dirty="0" smtClean="0"/>
              <a:t>ПО ПРОФЕССИОНАЛЬНОМУ  МАСТЕРСТВУ</a:t>
            </a:r>
            <a:endParaRPr lang="ru-RU" sz="2500" spc="305" dirty="0"/>
          </a:p>
        </p:txBody>
      </p:sp>
      <p:grpSp>
        <p:nvGrpSpPr>
          <p:cNvPr id="5" name="object 5"/>
          <p:cNvGrpSpPr/>
          <p:nvPr/>
        </p:nvGrpSpPr>
        <p:grpSpPr>
          <a:xfrm>
            <a:off x="464231" y="339534"/>
            <a:ext cx="11203305" cy="6165215"/>
            <a:chOff x="464231" y="339534"/>
            <a:chExt cx="11203305" cy="61652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6814" y="339534"/>
              <a:ext cx="1950628" cy="13749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1324" y="1839657"/>
              <a:ext cx="1061607" cy="95252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0581" y="6354253"/>
              <a:ext cx="2808605" cy="144145"/>
            </a:xfrm>
            <a:custGeom>
              <a:avLst/>
              <a:gdLst/>
              <a:ahLst/>
              <a:cxnLst/>
              <a:rect l="l" t="t" r="r" b="b"/>
              <a:pathLst>
                <a:path w="2808604" h="144145">
                  <a:moveTo>
                    <a:pt x="2808000" y="0"/>
                  </a:moveTo>
                  <a:lnTo>
                    <a:pt x="0" y="0"/>
                  </a:lnTo>
                  <a:lnTo>
                    <a:pt x="0" y="143999"/>
                  </a:lnTo>
                  <a:lnTo>
                    <a:pt x="2808000" y="143999"/>
                  </a:lnTo>
                  <a:lnTo>
                    <a:pt x="2808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0581" y="6354253"/>
              <a:ext cx="2808605" cy="144145"/>
            </a:xfrm>
            <a:custGeom>
              <a:avLst/>
              <a:gdLst/>
              <a:ahLst/>
              <a:cxnLst/>
              <a:rect l="l" t="t" r="r" b="b"/>
              <a:pathLst>
                <a:path w="2808604" h="144145">
                  <a:moveTo>
                    <a:pt x="0" y="0"/>
                  </a:moveTo>
                  <a:lnTo>
                    <a:pt x="2808000" y="0"/>
                  </a:lnTo>
                  <a:lnTo>
                    <a:pt x="2808000" y="144000"/>
                  </a:lnTo>
                  <a:lnTo>
                    <a:pt x="0" y="144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3791" y="3114004"/>
              <a:ext cx="887244" cy="112611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70581" y="4298180"/>
            <a:ext cx="5701619" cy="1374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Roboto"/>
                <a:cs typeface="Roboto"/>
              </a:rPr>
              <a:t>Региональный</a:t>
            </a:r>
            <a:r>
              <a:rPr sz="1800" b="1" spc="-5" dirty="0">
                <a:latin typeface="Roboto"/>
                <a:cs typeface="Roboto"/>
              </a:rPr>
              <a:t> оператор:</a:t>
            </a:r>
            <a:endParaRPr sz="1800" dirty="0">
              <a:latin typeface="Roboto"/>
              <a:cs typeface="Roboto"/>
            </a:endParaRPr>
          </a:p>
          <a:p>
            <a:pPr marL="81915">
              <a:lnSpc>
                <a:spcPts val="2135"/>
              </a:lnSpc>
              <a:spcBef>
                <a:spcPts val="45"/>
              </a:spcBef>
            </a:pPr>
            <a:r>
              <a:rPr lang="ru-RU" spc="5" dirty="0">
                <a:latin typeface="Roboto"/>
                <a:cs typeface="Roboto"/>
              </a:rPr>
              <a:t>ГБПОУ АО «Астраханский государственный политехнический колледж</a:t>
            </a:r>
            <a:r>
              <a:rPr lang="ru-RU" spc="5" dirty="0" smtClean="0">
                <a:latin typeface="Roboto"/>
                <a:cs typeface="Roboto"/>
              </a:rPr>
              <a:t>»</a:t>
            </a:r>
          </a:p>
          <a:p>
            <a:pPr marL="81915">
              <a:lnSpc>
                <a:spcPts val="2135"/>
              </a:lnSpc>
              <a:spcBef>
                <a:spcPts val="45"/>
              </a:spcBef>
            </a:pPr>
            <a:r>
              <a:rPr sz="1800" b="1" spc="-10" dirty="0" err="1" smtClean="0">
                <a:latin typeface="Roboto"/>
                <a:cs typeface="Roboto"/>
              </a:rPr>
              <a:t>Координатор</a:t>
            </a:r>
            <a:r>
              <a:rPr sz="1800" b="1" spc="-10" dirty="0">
                <a:latin typeface="Roboto"/>
                <a:cs typeface="Roboto"/>
              </a:rPr>
              <a:t>:</a:t>
            </a:r>
            <a:endParaRPr sz="1800" dirty="0">
              <a:latin typeface="Roboto"/>
              <a:cs typeface="Roboto"/>
            </a:endParaRPr>
          </a:p>
          <a:p>
            <a:pPr marL="81915">
              <a:lnSpc>
                <a:spcPct val="100000"/>
              </a:lnSpc>
              <a:spcBef>
                <a:spcPts val="25"/>
              </a:spcBef>
            </a:pPr>
            <a:r>
              <a:rPr lang="ru-RU" sz="1800" spc="5" dirty="0" smtClean="0">
                <a:latin typeface="Roboto"/>
                <a:cs typeface="Roboto"/>
              </a:rPr>
              <a:t>Латышева Мария Сергеевна</a:t>
            </a:r>
            <a:r>
              <a:rPr sz="1800" spc="-5" dirty="0" smtClean="0">
                <a:latin typeface="Roboto"/>
                <a:cs typeface="Roboto"/>
              </a:rPr>
              <a:t>,</a:t>
            </a:r>
            <a:r>
              <a:rPr sz="1800" spc="-15" dirty="0" smtClean="0">
                <a:latin typeface="Roboto"/>
                <a:cs typeface="Roboto"/>
              </a:rPr>
              <a:t> </a:t>
            </a:r>
            <a:r>
              <a:rPr lang="en-US" spc="-10" dirty="0" smtClean="0">
                <a:latin typeface="Roboto"/>
                <a:cs typeface="Roboto"/>
              </a:rPr>
              <a:t>rkc@aspc-edu.ru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696" y="1732081"/>
            <a:ext cx="8732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305" dirty="0">
                <a:latin typeface="Roboto"/>
                <a:ea typeface="+mj-ea"/>
                <a:cs typeface="Roboto"/>
              </a:rPr>
              <a:t>Особенности организации и проведения Регионального </a:t>
            </a:r>
            <a:r>
              <a:rPr lang="ru-RU" sz="2000" b="1" spc="305" dirty="0" smtClean="0">
                <a:latin typeface="Roboto"/>
                <a:ea typeface="+mj-ea"/>
                <a:cs typeface="Roboto"/>
              </a:rPr>
              <a:t>этапа Чемпионата </a:t>
            </a:r>
            <a:r>
              <a:rPr lang="ru-RU" sz="2000" b="1" spc="305" dirty="0">
                <a:latin typeface="Roboto"/>
                <a:ea typeface="+mj-ea"/>
                <a:cs typeface="Roboto"/>
              </a:rPr>
              <a:t>по профессиональному мастерству «Профессионалы»  в Астраханской области в 2023 году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0581" y="6021029"/>
            <a:ext cx="2189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150" dirty="0" smtClean="0">
                <a:latin typeface="Roboto"/>
                <a:cs typeface="Roboto"/>
              </a:rPr>
              <a:t>ПРОФЕССИОНАЛЫ</a:t>
            </a:r>
            <a:endParaRPr lang="ru-RU" sz="1400" b="1" spc="15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569"/>
            <a:ext cx="12192000" cy="6223000"/>
            <a:chOff x="0" y="635569"/>
            <a:chExt cx="12192000" cy="6223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5569"/>
              <a:ext cx="12192000" cy="622243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5181" y="6506653"/>
              <a:ext cx="2160270" cy="144145"/>
            </a:xfrm>
            <a:custGeom>
              <a:avLst/>
              <a:gdLst/>
              <a:ahLst/>
              <a:cxnLst/>
              <a:rect l="l" t="t" r="r" b="b"/>
              <a:pathLst>
                <a:path w="2160270" h="144145">
                  <a:moveTo>
                    <a:pt x="2159999" y="0"/>
                  </a:moveTo>
                  <a:lnTo>
                    <a:pt x="0" y="0"/>
                  </a:lnTo>
                  <a:lnTo>
                    <a:pt x="0" y="143999"/>
                  </a:lnTo>
                  <a:lnTo>
                    <a:pt x="2159999" y="143999"/>
                  </a:lnTo>
                  <a:lnTo>
                    <a:pt x="2159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5181" y="6506653"/>
              <a:ext cx="2160270" cy="144145"/>
            </a:xfrm>
            <a:custGeom>
              <a:avLst/>
              <a:gdLst/>
              <a:ahLst/>
              <a:cxnLst/>
              <a:rect l="l" t="t" r="r" b="b"/>
              <a:pathLst>
                <a:path w="2160270" h="144145">
                  <a:moveTo>
                    <a:pt x="0" y="0"/>
                  </a:moveTo>
                  <a:lnTo>
                    <a:pt x="2160000" y="0"/>
                  </a:lnTo>
                  <a:lnTo>
                    <a:pt x="2160000" y="144000"/>
                  </a:lnTo>
                  <a:lnTo>
                    <a:pt x="0" y="144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0213" y="6185379"/>
              <a:ext cx="954228" cy="6726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972" y="6160604"/>
              <a:ext cx="662999" cy="59487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4696" y="254507"/>
            <a:ext cx="99123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25" dirty="0"/>
              <a:t>АЛГОРИТМ</a:t>
            </a:r>
            <a:r>
              <a:rPr sz="3200" spc="155" dirty="0"/>
              <a:t> </a:t>
            </a:r>
            <a:r>
              <a:rPr sz="3200" spc="120" dirty="0"/>
              <a:t>ПОДГОТОВИТЕЛЬНОГО</a:t>
            </a:r>
            <a:r>
              <a:rPr sz="3200" spc="170" dirty="0"/>
              <a:t> </a:t>
            </a:r>
            <a:r>
              <a:rPr sz="3200" spc="185" dirty="0"/>
              <a:t>ЭТАПА</a:t>
            </a:r>
            <a:endParaRPr sz="3200" dirty="0"/>
          </a:p>
        </p:txBody>
      </p:sp>
      <p:sp>
        <p:nvSpPr>
          <p:cNvPr id="9" name="object 9"/>
          <p:cNvSpPr txBox="1"/>
          <p:nvPr/>
        </p:nvSpPr>
        <p:spPr>
          <a:xfrm>
            <a:off x="11314383" y="217932"/>
            <a:ext cx="2590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5FCD34"/>
                </a:solidFill>
                <a:latin typeface="Roboto"/>
                <a:cs typeface="Roboto"/>
              </a:rPr>
              <a:t>2</a:t>
            </a:r>
            <a:endParaRPr sz="32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112" y="3581400"/>
            <a:ext cx="1558290" cy="8274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1905" algn="ctr">
              <a:lnSpc>
                <a:spcPct val="94500"/>
              </a:lnSpc>
              <a:spcBef>
                <a:spcPts val="170"/>
              </a:spcBef>
            </a:pPr>
            <a:r>
              <a:rPr sz="1100" b="1" spc="-40" dirty="0">
                <a:latin typeface="Roboto"/>
                <a:cs typeface="Roboto"/>
              </a:rPr>
              <a:t>Информирование </a:t>
            </a:r>
            <a:r>
              <a:rPr sz="1100" b="1" spc="-35" dirty="0">
                <a:latin typeface="Roboto"/>
                <a:cs typeface="Roboto"/>
              </a:rPr>
              <a:t> </a:t>
            </a:r>
            <a:r>
              <a:rPr sz="1100" b="1" spc="-30" dirty="0">
                <a:latin typeface="Roboto"/>
                <a:cs typeface="Roboto"/>
              </a:rPr>
              <a:t>заинтересованных </a:t>
            </a:r>
            <a:r>
              <a:rPr sz="1100" b="1" spc="-25" dirty="0">
                <a:latin typeface="Roboto"/>
                <a:cs typeface="Roboto"/>
              </a:rPr>
              <a:t> </a:t>
            </a:r>
            <a:r>
              <a:rPr sz="1100" b="1" spc="-30" dirty="0">
                <a:latin typeface="Roboto"/>
                <a:cs typeface="Roboto"/>
              </a:rPr>
              <a:t>ст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40" dirty="0">
                <a:latin typeface="Roboto"/>
                <a:cs typeface="Roboto"/>
              </a:rPr>
              <a:t>р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dirty="0">
                <a:latin typeface="Roboto"/>
                <a:cs typeface="Roboto"/>
              </a:rPr>
              <a:t>н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5" dirty="0">
                <a:latin typeface="Roboto"/>
                <a:cs typeface="Roboto"/>
              </a:rPr>
              <a:t>б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25" dirty="0">
                <a:latin typeface="Roboto"/>
                <a:cs typeface="Roboto"/>
              </a:rPr>
              <a:t>с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25" dirty="0">
                <a:latin typeface="Roboto"/>
                <a:cs typeface="Roboto"/>
              </a:rPr>
              <a:t>б</a:t>
            </a:r>
            <a:r>
              <a:rPr sz="1100" b="1" spc="-20" dirty="0">
                <a:latin typeface="Roboto"/>
                <a:cs typeface="Roboto"/>
              </a:rPr>
              <a:t>е</a:t>
            </a:r>
            <a:r>
              <a:rPr sz="1100" b="1" spc="-25" dirty="0">
                <a:latin typeface="Roboto"/>
                <a:cs typeface="Roboto"/>
              </a:rPr>
              <a:t>нн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30" dirty="0">
                <a:latin typeface="Roboto"/>
                <a:cs typeface="Roboto"/>
              </a:rPr>
              <a:t>ст</a:t>
            </a:r>
            <a:r>
              <a:rPr sz="1100" b="1" spc="-40" dirty="0">
                <a:latin typeface="Roboto"/>
                <a:cs typeface="Roboto"/>
              </a:rPr>
              <a:t>я</a:t>
            </a:r>
            <a:r>
              <a:rPr sz="1100" b="1" spc="-5" dirty="0">
                <a:latin typeface="Roboto"/>
                <a:cs typeface="Roboto"/>
              </a:rPr>
              <a:t>х  </a:t>
            </a:r>
            <a:r>
              <a:rPr sz="1100" b="1" spc="-25" dirty="0">
                <a:latin typeface="Roboto"/>
                <a:cs typeface="Roboto"/>
              </a:rPr>
              <a:t>п</a:t>
            </a:r>
            <a:r>
              <a:rPr sz="1100" b="1" spc="-35" dirty="0">
                <a:latin typeface="Roboto"/>
                <a:cs typeface="Roboto"/>
              </a:rPr>
              <a:t>ро</a:t>
            </a:r>
            <a:r>
              <a:rPr sz="1100" b="1" spc="-25" dirty="0">
                <a:latin typeface="Roboto"/>
                <a:cs typeface="Roboto"/>
              </a:rPr>
              <a:t>в</a:t>
            </a:r>
            <a:r>
              <a:rPr sz="1100" b="1" spc="-20" dirty="0">
                <a:latin typeface="Roboto"/>
                <a:cs typeface="Roboto"/>
              </a:rPr>
              <a:t>е</a:t>
            </a:r>
            <a:r>
              <a:rPr sz="1100" b="1" spc="-75" dirty="0">
                <a:latin typeface="Roboto"/>
                <a:cs typeface="Roboto"/>
              </a:rPr>
              <a:t>д</a:t>
            </a:r>
            <a:r>
              <a:rPr sz="1100" b="1" spc="-20" dirty="0">
                <a:latin typeface="Roboto"/>
                <a:cs typeface="Roboto"/>
              </a:rPr>
              <a:t>е</a:t>
            </a:r>
            <a:r>
              <a:rPr sz="1100" b="1" spc="-25" dirty="0">
                <a:latin typeface="Roboto"/>
                <a:cs typeface="Roboto"/>
              </a:rPr>
              <a:t>ни</a:t>
            </a:r>
            <a:r>
              <a:rPr sz="1100" b="1" dirty="0">
                <a:latin typeface="Roboto"/>
                <a:cs typeface="Roboto"/>
              </a:rPr>
              <a:t>я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и</a:t>
            </a:r>
            <a:r>
              <a:rPr sz="1100" b="1" spc="-40" dirty="0">
                <a:latin typeface="Roboto"/>
                <a:cs typeface="Roboto"/>
              </a:rPr>
              <a:t> у</a:t>
            </a:r>
            <a:r>
              <a:rPr sz="1100" b="1" spc="-35" dirty="0">
                <a:latin typeface="Roboto"/>
                <a:cs typeface="Roboto"/>
              </a:rPr>
              <a:t>ча</a:t>
            </a:r>
            <a:r>
              <a:rPr sz="1100" b="1" spc="-20" dirty="0">
                <a:latin typeface="Roboto"/>
                <a:cs typeface="Roboto"/>
              </a:rPr>
              <a:t>с</a:t>
            </a:r>
            <a:r>
              <a:rPr sz="1100" b="1" spc="-40" dirty="0">
                <a:latin typeface="Roboto"/>
                <a:cs typeface="Roboto"/>
              </a:rPr>
              <a:t>т</a:t>
            </a:r>
            <a:r>
              <a:rPr sz="1100" b="1" spc="-30" dirty="0">
                <a:latin typeface="Roboto"/>
                <a:cs typeface="Roboto"/>
              </a:rPr>
              <a:t>и</a:t>
            </a:r>
            <a:r>
              <a:rPr sz="1100" b="1" spc="-5" dirty="0">
                <a:latin typeface="Roboto"/>
                <a:cs typeface="Roboto"/>
              </a:rPr>
              <a:t>я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в  </a:t>
            </a:r>
            <a:r>
              <a:rPr sz="1100" b="1" spc="-30" dirty="0">
                <a:latin typeface="Roboto"/>
                <a:cs typeface="Roboto"/>
              </a:rPr>
              <a:t>ре</a:t>
            </a:r>
            <a:r>
              <a:rPr sz="1100" b="1" spc="-25" dirty="0">
                <a:latin typeface="Roboto"/>
                <a:cs typeface="Roboto"/>
              </a:rPr>
              <a:t>ги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25" dirty="0">
                <a:latin typeface="Roboto"/>
                <a:cs typeface="Roboto"/>
              </a:rPr>
              <a:t>н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25" dirty="0">
                <a:latin typeface="Roboto"/>
                <a:cs typeface="Roboto"/>
              </a:rPr>
              <a:t>л</a:t>
            </a:r>
            <a:r>
              <a:rPr sz="1100" b="1" spc="-30" dirty="0">
                <a:latin typeface="Roboto"/>
                <a:cs typeface="Roboto"/>
              </a:rPr>
              <a:t>ь</a:t>
            </a:r>
            <a:r>
              <a:rPr sz="1100" b="1" spc="-25" dirty="0">
                <a:latin typeface="Roboto"/>
                <a:cs typeface="Roboto"/>
              </a:rPr>
              <a:t>н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5" dirty="0">
                <a:latin typeface="Roboto"/>
                <a:cs typeface="Roboto"/>
              </a:rPr>
              <a:t>м</a:t>
            </a:r>
            <a:r>
              <a:rPr sz="1100" b="1" spc="-50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э</a:t>
            </a:r>
            <a:r>
              <a:rPr sz="1100" b="1" spc="-40" dirty="0">
                <a:latin typeface="Roboto"/>
                <a:cs typeface="Roboto"/>
              </a:rPr>
              <a:t>т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25" dirty="0">
                <a:latin typeface="Roboto"/>
                <a:cs typeface="Roboto"/>
              </a:rPr>
              <a:t>п</a:t>
            </a:r>
            <a:r>
              <a:rPr sz="1100" b="1" spc="15" dirty="0">
                <a:latin typeface="Roboto"/>
                <a:cs typeface="Roboto"/>
              </a:rPr>
              <a:t>е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4404" y="2679191"/>
            <a:ext cx="1577975" cy="99504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2540" algn="ctr">
              <a:lnSpc>
                <a:spcPct val="95600"/>
              </a:lnSpc>
              <a:spcBef>
                <a:spcPts val="155"/>
              </a:spcBef>
            </a:pPr>
            <a:r>
              <a:rPr sz="1100" b="1" spc="-40" dirty="0">
                <a:latin typeface="Roboto"/>
                <a:cs typeface="Roboto"/>
              </a:rPr>
              <a:t>М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25" dirty="0">
                <a:latin typeface="Roboto"/>
                <a:cs typeface="Roboto"/>
              </a:rPr>
              <a:t>ни</a:t>
            </a:r>
            <a:r>
              <a:rPr sz="1100" b="1" spc="-40" dirty="0">
                <a:latin typeface="Roboto"/>
                <a:cs typeface="Roboto"/>
              </a:rPr>
              <a:t>т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40" dirty="0">
                <a:latin typeface="Roboto"/>
                <a:cs typeface="Roboto"/>
              </a:rPr>
              <a:t>р</a:t>
            </a:r>
            <a:r>
              <a:rPr sz="1100" b="1" spc="-25" dirty="0">
                <a:latin typeface="Roboto"/>
                <a:cs typeface="Roboto"/>
              </a:rPr>
              <a:t>ин</a:t>
            </a:r>
            <a:r>
              <a:rPr sz="1100" b="1" dirty="0">
                <a:latin typeface="Roboto"/>
                <a:cs typeface="Roboto"/>
              </a:rPr>
              <a:t>г</a:t>
            </a:r>
            <a:r>
              <a:rPr sz="1100" b="1" spc="-35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н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45" dirty="0">
                <a:latin typeface="Roboto"/>
                <a:cs typeface="Roboto"/>
              </a:rPr>
              <a:t>м</a:t>
            </a:r>
            <a:r>
              <a:rPr sz="1100" b="1" spc="-20" dirty="0">
                <a:latin typeface="Roboto"/>
                <a:cs typeface="Roboto"/>
              </a:rPr>
              <a:t>е</a:t>
            </a:r>
            <a:r>
              <a:rPr sz="1100" b="1" spc="-40" dirty="0">
                <a:latin typeface="Roboto"/>
                <a:cs typeface="Roboto"/>
              </a:rPr>
              <a:t>р</a:t>
            </a:r>
            <a:r>
              <a:rPr sz="1100" b="1" spc="-20" dirty="0">
                <a:latin typeface="Roboto"/>
                <a:cs typeface="Roboto"/>
              </a:rPr>
              <a:t>е</a:t>
            </a:r>
            <a:r>
              <a:rPr sz="1100" b="1" spc="-25" dirty="0">
                <a:latin typeface="Roboto"/>
                <a:cs typeface="Roboto"/>
              </a:rPr>
              <a:t>ни</a:t>
            </a:r>
            <a:r>
              <a:rPr sz="1100" b="1" spc="-5" dirty="0">
                <a:latin typeface="Roboto"/>
                <a:cs typeface="Roboto"/>
              </a:rPr>
              <a:t>я  </a:t>
            </a:r>
            <a:r>
              <a:rPr sz="1100" b="1" spc="-40" dirty="0">
                <a:latin typeface="Roboto"/>
                <a:cs typeface="Roboto"/>
              </a:rPr>
              <a:t>у</a:t>
            </a:r>
            <a:r>
              <a:rPr sz="1100" b="1" spc="-35" dirty="0">
                <a:latin typeface="Roboto"/>
                <a:cs typeface="Roboto"/>
              </a:rPr>
              <a:t>ч</a:t>
            </a:r>
            <a:r>
              <a:rPr sz="1100" b="1" spc="-30" dirty="0">
                <a:latin typeface="Roboto"/>
                <a:cs typeface="Roboto"/>
              </a:rPr>
              <a:t>а</a:t>
            </a:r>
            <a:r>
              <a:rPr sz="1100" b="1" spc="-25" dirty="0">
                <a:latin typeface="Roboto"/>
                <a:cs typeface="Roboto"/>
              </a:rPr>
              <a:t>с</a:t>
            </a:r>
            <a:r>
              <a:rPr sz="1100" b="1" spc="-40" dirty="0">
                <a:latin typeface="Roboto"/>
                <a:cs typeface="Roboto"/>
              </a:rPr>
              <a:t>т</a:t>
            </a:r>
            <a:r>
              <a:rPr sz="1100" b="1" spc="-25" dirty="0">
                <a:latin typeface="Roboto"/>
                <a:cs typeface="Roboto"/>
              </a:rPr>
              <a:t>и</a:t>
            </a:r>
            <a:r>
              <a:rPr sz="1100" b="1" spc="-10" dirty="0">
                <a:latin typeface="Roboto"/>
                <a:cs typeface="Roboto"/>
              </a:rPr>
              <a:t>я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10" dirty="0">
                <a:latin typeface="Roboto"/>
                <a:cs typeface="Roboto"/>
              </a:rPr>
              <a:t>т  </a:t>
            </a:r>
            <a:r>
              <a:rPr sz="1100" b="1" spc="-35" dirty="0">
                <a:latin typeface="Roboto"/>
                <a:cs typeface="Roboto"/>
              </a:rPr>
              <a:t>образовательных </a:t>
            </a:r>
            <a:r>
              <a:rPr sz="1100" b="1" spc="-30" dirty="0">
                <a:latin typeface="Roboto"/>
                <a:cs typeface="Roboto"/>
              </a:rPr>
              <a:t> </a:t>
            </a:r>
            <a:r>
              <a:rPr sz="1100" b="1" spc="-40" dirty="0">
                <a:latin typeface="Roboto"/>
                <a:cs typeface="Roboto"/>
              </a:rPr>
              <a:t>ор</a:t>
            </a:r>
            <a:r>
              <a:rPr sz="1100" b="1" spc="-25" dirty="0">
                <a:latin typeface="Roboto"/>
                <a:cs typeface="Roboto"/>
              </a:rPr>
              <a:t>г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25" dirty="0">
                <a:latin typeface="Roboto"/>
                <a:cs typeface="Roboto"/>
              </a:rPr>
              <a:t>ни</a:t>
            </a:r>
            <a:r>
              <a:rPr sz="1100" b="1" spc="-80" dirty="0">
                <a:latin typeface="Roboto"/>
                <a:cs typeface="Roboto"/>
              </a:rPr>
              <a:t>з</a:t>
            </a:r>
            <a:r>
              <a:rPr sz="1100" b="1" spc="-35" dirty="0">
                <a:latin typeface="Roboto"/>
                <a:cs typeface="Roboto"/>
              </a:rPr>
              <a:t>ац</a:t>
            </a:r>
            <a:r>
              <a:rPr sz="1100" b="1" spc="-25" dirty="0">
                <a:latin typeface="Roboto"/>
                <a:cs typeface="Roboto"/>
              </a:rPr>
              <a:t>и</a:t>
            </a:r>
            <a:r>
              <a:rPr sz="1100" b="1" dirty="0">
                <a:latin typeface="Roboto"/>
                <a:cs typeface="Roboto"/>
              </a:rPr>
              <a:t>й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(н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25" dirty="0">
                <a:latin typeface="Roboto"/>
                <a:cs typeface="Roboto"/>
              </a:rPr>
              <a:t>ли</a:t>
            </a:r>
            <a:r>
              <a:rPr sz="1100" b="1" spc="-35" dirty="0">
                <a:latin typeface="Roboto"/>
                <a:cs typeface="Roboto"/>
              </a:rPr>
              <a:t>ч</a:t>
            </a:r>
            <a:r>
              <a:rPr sz="1100" b="1" spc="-25" dirty="0">
                <a:latin typeface="Roboto"/>
                <a:cs typeface="Roboto"/>
              </a:rPr>
              <a:t>и</a:t>
            </a:r>
            <a:r>
              <a:rPr sz="1100" b="1" spc="10" dirty="0">
                <a:latin typeface="Roboto"/>
                <a:cs typeface="Roboto"/>
              </a:rPr>
              <a:t>е  </a:t>
            </a:r>
            <a:r>
              <a:rPr sz="1100" b="1" spc="-25" dirty="0">
                <a:latin typeface="Roboto"/>
                <a:cs typeface="Roboto"/>
              </a:rPr>
              <a:t>св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20" dirty="0">
                <a:latin typeface="Roboto"/>
                <a:cs typeface="Roboto"/>
              </a:rPr>
              <a:t>е</a:t>
            </a:r>
            <a:r>
              <a:rPr sz="1100" b="1" spc="-25" dirty="0">
                <a:latin typeface="Roboto"/>
                <a:cs typeface="Roboto"/>
              </a:rPr>
              <a:t>г</a:t>
            </a:r>
            <a:r>
              <a:rPr sz="1100" b="1" dirty="0">
                <a:latin typeface="Roboto"/>
                <a:cs typeface="Roboto"/>
              </a:rPr>
              <a:t>о</a:t>
            </a:r>
            <a:r>
              <a:rPr sz="1100" b="1" spc="-50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ин</a:t>
            </a:r>
            <a:r>
              <a:rPr sz="1100" b="1" spc="-75" dirty="0">
                <a:latin typeface="Roboto"/>
                <a:cs typeface="Roboto"/>
              </a:rPr>
              <a:t>д</a:t>
            </a:r>
            <a:r>
              <a:rPr sz="1100" b="1" spc="-40" dirty="0">
                <a:latin typeface="Roboto"/>
                <a:cs typeface="Roboto"/>
              </a:rPr>
              <a:t>у</a:t>
            </a:r>
            <a:r>
              <a:rPr sz="1100" b="1" spc="-30" dirty="0">
                <a:latin typeface="Roboto"/>
                <a:cs typeface="Roboto"/>
              </a:rPr>
              <a:t>ст</a:t>
            </a:r>
            <a:r>
              <a:rPr sz="1100" b="1" spc="-40" dirty="0">
                <a:latin typeface="Roboto"/>
                <a:cs typeface="Roboto"/>
              </a:rPr>
              <a:t>р</a:t>
            </a:r>
            <a:r>
              <a:rPr sz="1100" b="1" spc="-25" dirty="0">
                <a:latin typeface="Roboto"/>
                <a:cs typeface="Roboto"/>
              </a:rPr>
              <a:t>и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25" dirty="0">
                <a:latin typeface="Roboto"/>
                <a:cs typeface="Roboto"/>
              </a:rPr>
              <a:t>л</a:t>
            </a:r>
            <a:r>
              <a:rPr sz="1100" b="1" spc="-30" dirty="0">
                <a:latin typeface="Roboto"/>
                <a:cs typeface="Roboto"/>
              </a:rPr>
              <a:t>ь</a:t>
            </a:r>
            <a:r>
              <a:rPr sz="1100" b="1" spc="-25" dirty="0">
                <a:latin typeface="Roboto"/>
                <a:cs typeface="Roboto"/>
              </a:rPr>
              <a:t>н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25" dirty="0">
                <a:latin typeface="Roboto"/>
                <a:cs typeface="Roboto"/>
              </a:rPr>
              <a:t>го  </a:t>
            </a:r>
            <a:r>
              <a:rPr sz="1100" b="1" spc="-30" dirty="0">
                <a:latin typeface="Roboto"/>
                <a:cs typeface="Roboto"/>
              </a:rPr>
              <a:t>партнера)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7511" y="3581400"/>
            <a:ext cx="1426210" cy="5206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220979" algn="ctr">
              <a:lnSpc>
                <a:spcPts val="1300"/>
              </a:lnSpc>
              <a:spcBef>
                <a:spcPts val="160"/>
              </a:spcBef>
            </a:pPr>
            <a:r>
              <a:rPr sz="1100" b="1" spc="-20" dirty="0">
                <a:latin typeface="Roboto"/>
                <a:cs typeface="Roboto"/>
              </a:rPr>
              <a:t>Формирование </a:t>
            </a:r>
            <a:r>
              <a:rPr sz="1100" b="1" spc="-15" dirty="0">
                <a:latin typeface="Roboto"/>
                <a:cs typeface="Roboto"/>
              </a:rPr>
              <a:t> п</a:t>
            </a:r>
            <a:r>
              <a:rPr sz="1100" b="1" spc="-25" dirty="0">
                <a:latin typeface="Roboto"/>
                <a:cs typeface="Roboto"/>
              </a:rPr>
              <a:t>е</a:t>
            </a:r>
            <a:r>
              <a:rPr sz="1100" b="1" spc="-40" dirty="0">
                <a:latin typeface="Roboto"/>
                <a:cs typeface="Roboto"/>
              </a:rPr>
              <a:t>р</a:t>
            </a:r>
            <a:r>
              <a:rPr sz="1100" b="1" spc="-20" dirty="0">
                <a:latin typeface="Roboto"/>
                <a:cs typeface="Roboto"/>
              </a:rPr>
              <a:t>е</a:t>
            </a:r>
            <a:r>
              <a:rPr sz="1100" b="1" spc="-35" dirty="0">
                <a:latin typeface="Roboto"/>
                <a:cs typeface="Roboto"/>
              </a:rPr>
              <a:t>ч</a:t>
            </a:r>
            <a:r>
              <a:rPr sz="1100" b="1" spc="-30" dirty="0">
                <a:latin typeface="Roboto"/>
                <a:cs typeface="Roboto"/>
              </a:rPr>
              <a:t>н</a:t>
            </a:r>
            <a:r>
              <a:rPr sz="1100" b="1" spc="-5" dirty="0">
                <a:latin typeface="Roboto"/>
                <a:cs typeface="Roboto"/>
              </a:rPr>
              <a:t>я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spc="-45" dirty="0">
                <a:latin typeface="Roboto"/>
                <a:cs typeface="Roboto"/>
              </a:rPr>
              <a:t>к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40" dirty="0">
                <a:latin typeface="Roboto"/>
                <a:cs typeface="Roboto"/>
              </a:rPr>
              <a:t>м</a:t>
            </a:r>
            <a:r>
              <a:rPr sz="1100" b="1" spc="-15" dirty="0">
                <a:latin typeface="Roboto"/>
                <a:cs typeface="Roboto"/>
              </a:rPr>
              <a:t>п</a:t>
            </a:r>
            <a:r>
              <a:rPr sz="1100" b="1" spc="-25" dirty="0">
                <a:latin typeface="Roboto"/>
                <a:cs typeface="Roboto"/>
              </a:rPr>
              <a:t>е</a:t>
            </a:r>
            <a:r>
              <a:rPr sz="1100" b="1" spc="-40" dirty="0">
                <a:latin typeface="Roboto"/>
                <a:cs typeface="Roboto"/>
              </a:rPr>
              <a:t>т</a:t>
            </a:r>
            <a:r>
              <a:rPr sz="1100" b="1" spc="-20" dirty="0">
                <a:latin typeface="Roboto"/>
                <a:cs typeface="Roboto"/>
              </a:rPr>
              <a:t>е</a:t>
            </a:r>
            <a:r>
              <a:rPr sz="1100" b="1" spc="-25" dirty="0">
                <a:latin typeface="Roboto"/>
                <a:cs typeface="Roboto"/>
              </a:rPr>
              <a:t>н</a:t>
            </a:r>
            <a:r>
              <a:rPr sz="1100" b="1" spc="-35" dirty="0">
                <a:latin typeface="Roboto"/>
                <a:cs typeface="Roboto"/>
              </a:rPr>
              <a:t>ц</a:t>
            </a:r>
            <a:r>
              <a:rPr sz="1100" b="1" spc="-25" dirty="0">
                <a:latin typeface="Roboto"/>
                <a:cs typeface="Roboto"/>
              </a:rPr>
              <a:t>ий</a:t>
            </a:r>
            <a:endParaRPr sz="1100" dirty="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04377" y="2679191"/>
            <a:ext cx="1393825" cy="5105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-635" algn="ctr">
              <a:lnSpc>
                <a:spcPct val="94500"/>
              </a:lnSpc>
              <a:spcBef>
                <a:spcPts val="170"/>
              </a:spcBef>
            </a:pPr>
            <a:r>
              <a:rPr sz="1100" b="1" spc="-25" dirty="0">
                <a:latin typeface="Roboto"/>
                <a:cs typeface="Roboto"/>
              </a:rPr>
              <a:t>Распределение </a:t>
            </a:r>
            <a:r>
              <a:rPr sz="1100" b="1" spc="-20" dirty="0">
                <a:latin typeface="Roboto"/>
                <a:cs typeface="Roboto"/>
              </a:rPr>
              <a:t> </a:t>
            </a:r>
            <a:r>
              <a:rPr sz="1100" b="1" spc="-40" dirty="0">
                <a:latin typeface="Roboto"/>
                <a:cs typeface="Roboto"/>
              </a:rPr>
              <a:t>ко</a:t>
            </a:r>
            <a:r>
              <a:rPr sz="1100" b="1" spc="-45" dirty="0">
                <a:latin typeface="Roboto"/>
                <a:cs typeface="Roboto"/>
              </a:rPr>
              <a:t>м</a:t>
            </a:r>
            <a:r>
              <a:rPr sz="1100" b="1" spc="-25" dirty="0">
                <a:latin typeface="Roboto"/>
                <a:cs typeface="Roboto"/>
              </a:rPr>
              <a:t>п</a:t>
            </a:r>
            <a:r>
              <a:rPr sz="1100" b="1" spc="-20" dirty="0">
                <a:latin typeface="Roboto"/>
                <a:cs typeface="Roboto"/>
              </a:rPr>
              <a:t>е</a:t>
            </a:r>
            <a:r>
              <a:rPr sz="1100" b="1" spc="-40" dirty="0">
                <a:latin typeface="Roboto"/>
                <a:cs typeface="Roboto"/>
              </a:rPr>
              <a:t>т</a:t>
            </a:r>
            <a:r>
              <a:rPr sz="1100" b="1" spc="-20" dirty="0">
                <a:latin typeface="Roboto"/>
                <a:cs typeface="Roboto"/>
              </a:rPr>
              <a:t>е</a:t>
            </a:r>
            <a:r>
              <a:rPr sz="1100" b="1" spc="-25" dirty="0">
                <a:latin typeface="Roboto"/>
                <a:cs typeface="Roboto"/>
              </a:rPr>
              <a:t>н</a:t>
            </a:r>
            <a:r>
              <a:rPr sz="1100" b="1" spc="-35" dirty="0">
                <a:latin typeface="Roboto"/>
                <a:cs typeface="Roboto"/>
              </a:rPr>
              <a:t>ц</a:t>
            </a:r>
            <a:r>
              <a:rPr sz="1100" b="1" spc="-25" dirty="0">
                <a:latin typeface="Roboto"/>
                <a:cs typeface="Roboto"/>
              </a:rPr>
              <a:t>и</a:t>
            </a:r>
            <a:r>
              <a:rPr sz="1100" b="1" dirty="0">
                <a:latin typeface="Roboto"/>
                <a:cs typeface="Roboto"/>
              </a:rPr>
              <a:t>й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п</a:t>
            </a:r>
            <a:r>
              <a:rPr sz="1100" b="1" dirty="0">
                <a:latin typeface="Roboto"/>
                <a:cs typeface="Roboto"/>
              </a:rPr>
              <a:t>о  </a:t>
            </a:r>
            <a:r>
              <a:rPr sz="1100" b="1" spc="-30" dirty="0">
                <a:latin typeface="Roboto"/>
                <a:cs typeface="Roboto"/>
              </a:rPr>
              <a:t>ба</a:t>
            </a:r>
            <a:r>
              <a:rPr sz="1100" b="1" spc="-80" dirty="0">
                <a:latin typeface="Roboto"/>
                <a:cs typeface="Roboto"/>
              </a:rPr>
              <a:t>з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25" dirty="0">
                <a:latin typeface="Roboto"/>
                <a:cs typeface="Roboto"/>
              </a:rPr>
              <a:t>в</a:t>
            </a:r>
            <a:r>
              <a:rPr sz="1100" b="1" spc="-45" dirty="0">
                <a:latin typeface="Roboto"/>
                <a:cs typeface="Roboto"/>
              </a:rPr>
              <a:t>ы</a:t>
            </a:r>
            <a:r>
              <a:rPr sz="1100" b="1" spc="-5" dirty="0">
                <a:latin typeface="Roboto"/>
                <a:cs typeface="Roboto"/>
              </a:rPr>
              <a:t>м</a:t>
            </a:r>
            <a:r>
              <a:rPr sz="1100" b="1" spc="-50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пл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50" dirty="0">
                <a:latin typeface="Roboto"/>
                <a:cs typeface="Roboto"/>
              </a:rPr>
              <a:t>щ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75" dirty="0">
                <a:latin typeface="Roboto"/>
                <a:cs typeface="Roboto"/>
              </a:rPr>
              <a:t>д</a:t>
            </a:r>
            <a:r>
              <a:rPr sz="1100" b="1" spc="-45" dirty="0">
                <a:latin typeface="Roboto"/>
                <a:cs typeface="Roboto"/>
              </a:rPr>
              <a:t>к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5" dirty="0">
                <a:latin typeface="Roboto"/>
                <a:cs typeface="Roboto"/>
              </a:rPr>
              <a:t>м</a:t>
            </a:r>
            <a:endParaRPr sz="1100" dirty="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68901" y="3581400"/>
            <a:ext cx="1386205" cy="5105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065" marR="5080" algn="ctr">
              <a:lnSpc>
                <a:spcPct val="94500"/>
              </a:lnSpc>
              <a:spcBef>
                <a:spcPts val="170"/>
              </a:spcBef>
            </a:pPr>
            <a:r>
              <a:rPr sz="1100" b="1" spc="-45" dirty="0">
                <a:latin typeface="Roboto"/>
                <a:cs typeface="Roboto"/>
              </a:rPr>
              <a:t>О</a:t>
            </a:r>
            <a:r>
              <a:rPr sz="1100" b="1" spc="-35" dirty="0">
                <a:latin typeface="Roboto"/>
                <a:cs typeface="Roboto"/>
              </a:rPr>
              <a:t>т</a:t>
            </a:r>
            <a:r>
              <a:rPr sz="1100" b="1" spc="-25" dirty="0">
                <a:latin typeface="Roboto"/>
                <a:cs typeface="Roboto"/>
              </a:rPr>
              <a:t>б</a:t>
            </a:r>
            <a:r>
              <a:rPr sz="1100" b="1" spc="-40" dirty="0">
                <a:latin typeface="Roboto"/>
                <a:cs typeface="Roboto"/>
              </a:rPr>
              <a:t>о</a:t>
            </a:r>
            <a:r>
              <a:rPr sz="1100" b="1" spc="-5" dirty="0">
                <a:latin typeface="Roboto"/>
                <a:cs typeface="Roboto"/>
              </a:rPr>
              <a:t>р</a:t>
            </a:r>
            <a:r>
              <a:rPr sz="1100" b="1" spc="-45" dirty="0">
                <a:latin typeface="Roboto"/>
                <a:cs typeface="Roboto"/>
              </a:rPr>
              <a:t> к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25" dirty="0">
                <a:latin typeface="Roboto"/>
                <a:cs typeface="Roboto"/>
              </a:rPr>
              <a:t>н</a:t>
            </a:r>
            <a:r>
              <a:rPr sz="1100" b="1" spc="-75" dirty="0">
                <a:latin typeface="Roboto"/>
                <a:cs typeface="Roboto"/>
              </a:rPr>
              <a:t>д</a:t>
            </a:r>
            <a:r>
              <a:rPr sz="1100" b="1" spc="-25" dirty="0">
                <a:latin typeface="Roboto"/>
                <a:cs typeface="Roboto"/>
              </a:rPr>
              <a:t>и</a:t>
            </a:r>
            <a:r>
              <a:rPr sz="1100" b="1" spc="-75" dirty="0">
                <a:latin typeface="Roboto"/>
                <a:cs typeface="Roboto"/>
              </a:rPr>
              <a:t>д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40" dirty="0">
                <a:latin typeface="Roboto"/>
                <a:cs typeface="Roboto"/>
              </a:rPr>
              <a:t>т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dirty="0">
                <a:latin typeface="Roboto"/>
                <a:cs typeface="Roboto"/>
              </a:rPr>
              <a:t>в</a:t>
            </a:r>
            <a:r>
              <a:rPr sz="1100" b="1" spc="-35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н</a:t>
            </a:r>
            <a:r>
              <a:rPr sz="1100" b="1" spc="-5" dirty="0">
                <a:latin typeface="Roboto"/>
                <a:cs typeface="Roboto"/>
              </a:rPr>
              <a:t>а  </a:t>
            </a:r>
            <a:r>
              <a:rPr sz="1100" b="1" spc="-40" dirty="0">
                <a:latin typeface="Roboto"/>
                <a:cs typeface="Roboto"/>
              </a:rPr>
              <a:t>ро</a:t>
            </a:r>
            <a:r>
              <a:rPr sz="1100" b="1" spc="-25" dirty="0">
                <a:latin typeface="Roboto"/>
                <a:cs typeface="Roboto"/>
              </a:rPr>
              <a:t>л</a:t>
            </a:r>
            <a:r>
              <a:rPr sz="1100" b="1" dirty="0">
                <a:latin typeface="Roboto"/>
                <a:cs typeface="Roboto"/>
              </a:rPr>
              <a:t>ь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э</a:t>
            </a:r>
            <a:r>
              <a:rPr sz="1100" b="1" spc="-40" dirty="0">
                <a:latin typeface="Roboto"/>
                <a:cs typeface="Roboto"/>
              </a:rPr>
              <a:t>к</a:t>
            </a:r>
            <a:r>
              <a:rPr sz="1100" b="1" spc="-30" dirty="0">
                <a:latin typeface="Roboto"/>
                <a:cs typeface="Roboto"/>
              </a:rPr>
              <a:t>с</a:t>
            </a:r>
            <a:r>
              <a:rPr sz="1100" b="1" spc="-25" dirty="0">
                <a:latin typeface="Roboto"/>
                <a:cs typeface="Roboto"/>
              </a:rPr>
              <a:t>п</a:t>
            </a:r>
            <a:r>
              <a:rPr sz="1100" b="1" spc="-20" dirty="0">
                <a:latin typeface="Roboto"/>
                <a:cs typeface="Roboto"/>
              </a:rPr>
              <a:t>е</a:t>
            </a:r>
            <a:r>
              <a:rPr sz="1100" b="1" spc="-45" dirty="0">
                <a:latin typeface="Roboto"/>
                <a:cs typeface="Roboto"/>
              </a:rPr>
              <a:t>р</a:t>
            </a:r>
            <a:r>
              <a:rPr sz="1100" b="1" spc="-35" dirty="0">
                <a:latin typeface="Roboto"/>
                <a:cs typeface="Roboto"/>
              </a:rPr>
              <a:t>та</a:t>
            </a:r>
            <a:r>
              <a:rPr sz="1100" b="1" spc="-40" dirty="0">
                <a:latin typeface="Roboto"/>
                <a:cs typeface="Roboto"/>
              </a:rPr>
              <a:t>-  </a:t>
            </a:r>
            <a:r>
              <a:rPr sz="1100" b="1" spc="-30" dirty="0">
                <a:latin typeface="Roboto"/>
                <a:cs typeface="Roboto"/>
              </a:rPr>
              <a:t>ме</a:t>
            </a:r>
            <a:r>
              <a:rPr sz="1100" b="1" spc="-40" dirty="0">
                <a:latin typeface="Roboto"/>
                <a:cs typeface="Roboto"/>
              </a:rPr>
              <a:t>т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75" dirty="0">
                <a:latin typeface="Roboto"/>
                <a:cs typeface="Roboto"/>
              </a:rPr>
              <a:t>д</a:t>
            </a:r>
            <a:r>
              <a:rPr sz="1100" b="1" spc="-25" dirty="0">
                <a:latin typeface="Roboto"/>
                <a:cs typeface="Roboto"/>
              </a:rPr>
              <a:t>и</a:t>
            </a:r>
            <a:r>
              <a:rPr sz="1100" b="1" spc="-20" dirty="0">
                <a:latin typeface="Roboto"/>
                <a:cs typeface="Roboto"/>
              </a:rPr>
              <a:t>с</a:t>
            </a:r>
            <a:r>
              <a:rPr sz="1100" b="1" spc="-40" dirty="0">
                <a:latin typeface="Roboto"/>
                <a:cs typeface="Roboto"/>
              </a:rPr>
              <a:t>т</a:t>
            </a:r>
            <a:r>
              <a:rPr sz="1100" b="1" spc="-5" dirty="0">
                <a:latin typeface="Roboto"/>
                <a:cs typeface="Roboto"/>
              </a:rPr>
              <a:t>а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и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spc="-30" dirty="0">
                <a:latin typeface="Roboto"/>
                <a:cs typeface="Roboto"/>
              </a:rPr>
              <a:t>Г</a:t>
            </a:r>
            <a:r>
              <a:rPr sz="1100" b="1" spc="20" dirty="0">
                <a:latin typeface="Roboto"/>
                <a:cs typeface="Roboto"/>
              </a:rPr>
              <a:t>Э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34973" y="2679191"/>
            <a:ext cx="1351280" cy="5105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065" marR="5080" algn="ctr">
              <a:lnSpc>
                <a:spcPct val="94500"/>
              </a:lnSpc>
              <a:spcBef>
                <a:spcPts val="170"/>
              </a:spcBef>
            </a:pPr>
            <a:r>
              <a:rPr sz="1100" b="1" spc="-20" dirty="0">
                <a:latin typeface="Roboto"/>
                <a:cs typeface="Roboto"/>
              </a:rPr>
              <a:t>Формирование </a:t>
            </a:r>
            <a:r>
              <a:rPr sz="1100" b="1" spc="-15" dirty="0">
                <a:latin typeface="Roboto"/>
                <a:cs typeface="Roboto"/>
              </a:rPr>
              <a:t> </a:t>
            </a:r>
            <a:r>
              <a:rPr sz="1100" b="1" spc="-35" dirty="0">
                <a:latin typeface="Roboto"/>
                <a:cs typeface="Roboto"/>
              </a:rPr>
              <a:t>дирекции </a:t>
            </a:r>
            <a:r>
              <a:rPr sz="1100" b="1" spc="-30" dirty="0">
                <a:latin typeface="Roboto"/>
                <a:cs typeface="Roboto"/>
              </a:rPr>
              <a:t> ре</a:t>
            </a:r>
            <a:r>
              <a:rPr sz="1100" b="1" spc="-25" dirty="0">
                <a:latin typeface="Roboto"/>
                <a:cs typeface="Roboto"/>
              </a:rPr>
              <a:t>ги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25" dirty="0">
                <a:latin typeface="Roboto"/>
                <a:cs typeface="Roboto"/>
              </a:rPr>
              <a:t>н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25" dirty="0">
                <a:latin typeface="Roboto"/>
                <a:cs typeface="Roboto"/>
              </a:rPr>
              <a:t>л</a:t>
            </a:r>
            <a:r>
              <a:rPr sz="1100" b="1" spc="-30" dirty="0">
                <a:latin typeface="Roboto"/>
                <a:cs typeface="Roboto"/>
              </a:rPr>
              <a:t>ь</a:t>
            </a:r>
            <a:r>
              <a:rPr sz="1100" b="1" spc="-25" dirty="0">
                <a:latin typeface="Roboto"/>
                <a:cs typeface="Roboto"/>
              </a:rPr>
              <a:t>н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25" dirty="0">
                <a:latin typeface="Roboto"/>
                <a:cs typeface="Roboto"/>
              </a:rPr>
              <a:t>г</a:t>
            </a:r>
            <a:r>
              <a:rPr sz="1100" b="1" dirty="0">
                <a:latin typeface="Roboto"/>
                <a:cs typeface="Roboto"/>
              </a:rPr>
              <a:t>о</a:t>
            </a:r>
            <a:r>
              <a:rPr sz="1100" b="1" spc="-50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э</a:t>
            </a:r>
            <a:r>
              <a:rPr sz="1100" b="1" spc="-40" dirty="0">
                <a:latin typeface="Roboto"/>
                <a:cs typeface="Roboto"/>
              </a:rPr>
              <a:t>т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25" dirty="0">
                <a:latin typeface="Roboto"/>
                <a:cs typeface="Roboto"/>
              </a:rPr>
              <a:t>п</a:t>
            </a:r>
            <a:r>
              <a:rPr sz="1100" b="1" spc="-5" dirty="0">
                <a:latin typeface="Roboto"/>
                <a:cs typeface="Roboto"/>
              </a:rPr>
              <a:t>а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49974" y="3532632"/>
            <a:ext cx="1457960" cy="51308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ct val="95500"/>
              </a:lnSpc>
              <a:spcBef>
                <a:spcPts val="160"/>
              </a:spcBef>
            </a:pPr>
            <a:r>
              <a:rPr sz="1100" b="1" spc="-20" dirty="0">
                <a:latin typeface="Roboto"/>
                <a:cs typeface="Roboto"/>
              </a:rPr>
              <a:t>Формирование </a:t>
            </a:r>
            <a:r>
              <a:rPr sz="1100" b="1" spc="-15" dirty="0">
                <a:latin typeface="Roboto"/>
                <a:cs typeface="Roboto"/>
              </a:rPr>
              <a:t> </a:t>
            </a:r>
            <a:r>
              <a:rPr sz="1100" b="1" spc="-45" dirty="0">
                <a:latin typeface="Roboto"/>
                <a:cs typeface="Roboto"/>
              </a:rPr>
              <a:t>П</a:t>
            </a:r>
            <a:r>
              <a:rPr sz="1100" b="1" spc="-35" dirty="0">
                <a:latin typeface="Roboto"/>
                <a:cs typeface="Roboto"/>
              </a:rPr>
              <a:t>р</a:t>
            </a:r>
            <a:r>
              <a:rPr sz="1100" b="1" spc="-25" dirty="0">
                <a:latin typeface="Roboto"/>
                <a:cs typeface="Roboto"/>
              </a:rPr>
              <a:t>и</a:t>
            </a:r>
            <a:r>
              <a:rPr sz="1100" b="1" spc="-45" dirty="0">
                <a:latin typeface="Roboto"/>
                <a:cs typeface="Roboto"/>
              </a:rPr>
              <a:t>к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80" dirty="0">
                <a:latin typeface="Roboto"/>
                <a:cs typeface="Roboto"/>
              </a:rPr>
              <a:t>з</a:t>
            </a:r>
            <a:r>
              <a:rPr sz="1100" b="1" spc="-5" dirty="0">
                <a:latin typeface="Roboto"/>
                <a:cs typeface="Roboto"/>
              </a:rPr>
              <a:t>а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о</a:t>
            </a:r>
            <a:r>
              <a:rPr sz="1100" b="1" spc="-50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п</a:t>
            </a:r>
            <a:r>
              <a:rPr sz="1100" b="1" spc="-40" dirty="0">
                <a:latin typeface="Roboto"/>
                <a:cs typeface="Roboto"/>
              </a:rPr>
              <a:t>р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25" dirty="0">
                <a:latin typeface="Roboto"/>
                <a:cs typeface="Roboto"/>
              </a:rPr>
              <a:t>в</a:t>
            </a:r>
            <a:r>
              <a:rPr sz="1100" b="1" spc="-20" dirty="0">
                <a:latin typeface="Roboto"/>
                <a:cs typeface="Roboto"/>
              </a:rPr>
              <a:t>е</a:t>
            </a:r>
            <a:r>
              <a:rPr sz="1100" b="1" spc="-75" dirty="0">
                <a:latin typeface="Roboto"/>
                <a:cs typeface="Roboto"/>
              </a:rPr>
              <a:t>д</a:t>
            </a:r>
            <a:r>
              <a:rPr sz="1100" b="1" spc="-20" dirty="0">
                <a:latin typeface="Roboto"/>
                <a:cs typeface="Roboto"/>
              </a:rPr>
              <a:t>е</a:t>
            </a:r>
            <a:r>
              <a:rPr sz="1100" b="1" spc="-25" dirty="0">
                <a:latin typeface="Roboto"/>
                <a:cs typeface="Roboto"/>
              </a:rPr>
              <a:t>ни</a:t>
            </a:r>
            <a:r>
              <a:rPr sz="1100" b="1" dirty="0">
                <a:latin typeface="Roboto"/>
                <a:cs typeface="Roboto"/>
              </a:rPr>
              <a:t>и  </a:t>
            </a:r>
            <a:r>
              <a:rPr sz="1100" b="1" spc="-30" dirty="0">
                <a:latin typeface="Roboto"/>
                <a:cs typeface="Roboto"/>
              </a:rPr>
              <a:t>ре</a:t>
            </a:r>
            <a:r>
              <a:rPr sz="1100" b="1" spc="-25" dirty="0">
                <a:latin typeface="Roboto"/>
                <a:cs typeface="Roboto"/>
              </a:rPr>
              <a:t>ги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25" dirty="0">
                <a:latin typeface="Roboto"/>
                <a:cs typeface="Roboto"/>
              </a:rPr>
              <a:t>н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25" dirty="0">
                <a:latin typeface="Roboto"/>
                <a:cs typeface="Roboto"/>
              </a:rPr>
              <a:t>л</a:t>
            </a:r>
            <a:r>
              <a:rPr sz="1100" b="1" spc="-30" dirty="0">
                <a:latin typeface="Roboto"/>
                <a:cs typeface="Roboto"/>
              </a:rPr>
              <a:t>ь</a:t>
            </a:r>
            <a:r>
              <a:rPr sz="1100" b="1" spc="-25" dirty="0">
                <a:latin typeface="Roboto"/>
                <a:cs typeface="Roboto"/>
              </a:rPr>
              <a:t>н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25" dirty="0">
                <a:latin typeface="Roboto"/>
                <a:cs typeface="Roboto"/>
              </a:rPr>
              <a:t>г</a:t>
            </a:r>
            <a:r>
              <a:rPr sz="1100" b="1" dirty="0">
                <a:latin typeface="Roboto"/>
                <a:cs typeface="Roboto"/>
              </a:rPr>
              <a:t>о</a:t>
            </a:r>
            <a:r>
              <a:rPr sz="1100" b="1" spc="-50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э</a:t>
            </a:r>
            <a:r>
              <a:rPr sz="1100" b="1" spc="-40" dirty="0">
                <a:latin typeface="Roboto"/>
                <a:cs typeface="Roboto"/>
              </a:rPr>
              <a:t>т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25" dirty="0">
                <a:latin typeface="Roboto"/>
                <a:cs typeface="Roboto"/>
              </a:rPr>
              <a:t>п</a:t>
            </a:r>
            <a:r>
              <a:rPr sz="1100" b="1" spc="-5" dirty="0">
                <a:latin typeface="Roboto"/>
                <a:cs typeface="Roboto"/>
              </a:rPr>
              <a:t>а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3348" y="2528754"/>
            <a:ext cx="1021715" cy="900430"/>
          </a:xfrm>
          <a:custGeom>
            <a:avLst/>
            <a:gdLst/>
            <a:ahLst/>
            <a:cxnLst/>
            <a:rect l="l" t="t" r="r" b="b"/>
            <a:pathLst>
              <a:path w="1021714" h="900429">
                <a:moveTo>
                  <a:pt x="796216" y="0"/>
                </a:moveTo>
                <a:lnTo>
                  <a:pt x="225062" y="0"/>
                </a:lnTo>
                <a:lnTo>
                  <a:pt x="0" y="450122"/>
                </a:lnTo>
                <a:lnTo>
                  <a:pt x="225062" y="900245"/>
                </a:lnTo>
                <a:lnTo>
                  <a:pt x="796216" y="900245"/>
                </a:lnTo>
                <a:lnTo>
                  <a:pt x="1021278" y="450122"/>
                </a:lnTo>
                <a:lnTo>
                  <a:pt x="796216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08100" y="2740659"/>
            <a:ext cx="231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Roboto Bk"/>
                <a:cs typeface="Roboto Bk"/>
              </a:rPr>
              <a:t>1</a:t>
            </a:r>
            <a:endParaRPr sz="2800">
              <a:latin typeface="Roboto Bk"/>
              <a:cs typeface="Roboto B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16508" y="1372605"/>
            <a:ext cx="1377950" cy="1215390"/>
          </a:xfrm>
          <a:custGeom>
            <a:avLst/>
            <a:gdLst/>
            <a:ahLst/>
            <a:cxnLst/>
            <a:rect l="l" t="t" r="r" b="b"/>
            <a:pathLst>
              <a:path w="1377950" h="1215389">
                <a:moveTo>
                  <a:pt x="1073762" y="0"/>
                </a:moveTo>
                <a:lnTo>
                  <a:pt x="303777" y="0"/>
                </a:lnTo>
                <a:lnTo>
                  <a:pt x="0" y="607552"/>
                </a:lnTo>
                <a:lnTo>
                  <a:pt x="303777" y="1215105"/>
                </a:lnTo>
                <a:lnTo>
                  <a:pt x="1073762" y="1215105"/>
                </a:lnTo>
                <a:lnTo>
                  <a:pt x="1377537" y="607552"/>
                </a:lnTo>
                <a:lnTo>
                  <a:pt x="1073762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60021" y="1666747"/>
            <a:ext cx="290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Roboto Bk"/>
                <a:cs typeface="Roboto Bk"/>
              </a:rPr>
              <a:t>4</a:t>
            </a:r>
            <a:endParaRPr sz="3600">
              <a:latin typeface="Roboto Bk"/>
              <a:cs typeface="Roboto B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39659" y="2520039"/>
            <a:ext cx="1021715" cy="900430"/>
          </a:xfrm>
          <a:custGeom>
            <a:avLst/>
            <a:gdLst/>
            <a:ahLst/>
            <a:cxnLst/>
            <a:rect l="l" t="t" r="r" b="b"/>
            <a:pathLst>
              <a:path w="1021714" h="900429">
                <a:moveTo>
                  <a:pt x="796216" y="0"/>
                </a:moveTo>
                <a:lnTo>
                  <a:pt x="225061" y="0"/>
                </a:lnTo>
                <a:lnTo>
                  <a:pt x="0" y="450122"/>
                </a:lnTo>
                <a:lnTo>
                  <a:pt x="225061" y="900245"/>
                </a:lnTo>
                <a:lnTo>
                  <a:pt x="796216" y="900245"/>
                </a:lnTo>
                <a:lnTo>
                  <a:pt x="1021278" y="450122"/>
                </a:lnTo>
                <a:lnTo>
                  <a:pt x="796216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34411" y="2731515"/>
            <a:ext cx="231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Roboto Bk"/>
                <a:cs typeface="Roboto Bk"/>
              </a:rPr>
              <a:t>3</a:t>
            </a:r>
            <a:endParaRPr sz="2800">
              <a:latin typeface="Roboto Bk"/>
              <a:cs typeface="Roboto B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249618" y="2520039"/>
            <a:ext cx="1021715" cy="900430"/>
          </a:xfrm>
          <a:custGeom>
            <a:avLst/>
            <a:gdLst/>
            <a:ahLst/>
            <a:cxnLst/>
            <a:rect l="l" t="t" r="r" b="b"/>
            <a:pathLst>
              <a:path w="1021715" h="900429">
                <a:moveTo>
                  <a:pt x="796217" y="0"/>
                </a:moveTo>
                <a:lnTo>
                  <a:pt x="225061" y="0"/>
                </a:lnTo>
                <a:lnTo>
                  <a:pt x="0" y="450122"/>
                </a:lnTo>
                <a:lnTo>
                  <a:pt x="225061" y="900245"/>
                </a:lnTo>
                <a:lnTo>
                  <a:pt x="796217" y="900245"/>
                </a:lnTo>
                <a:lnTo>
                  <a:pt x="1021278" y="450122"/>
                </a:lnTo>
                <a:lnTo>
                  <a:pt x="796217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644371" y="2731515"/>
            <a:ext cx="231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Roboto Bk"/>
                <a:cs typeface="Roboto Bk"/>
              </a:rPr>
              <a:t>5</a:t>
            </a:r>
            <a:endParaRPr sz="2800">
              <a:latin typeface="Roboto Bk"/>
              <a:cs typeface="Roboto B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898228" y="1687465"/>
            <a:ext cx="1021715" cy="900430"/>
          </a:xfrm>
          <a:custGeom>
            <a:avLst/>
            <a:gdLst/>
            <a:ahLst/>
            <a:cxnLst/>
            <a:rect l="l" t="t" r="r" b="b"/>
            <a:pathLst>
              <a:path w="1021715" h="900430">
                <a:moveTo>
                  <a:pt x="796217" y="0"/>
                </a:moveTo>
                <a:lnTo>
                  <a:pt x="225063" y="0"/>
                </a:lnTo>
                <a:lnTo>
                  <a:pt x="0" y="450122"/>
                </a:lnTo>
                <a:lnTo>
                  <a:pt x="225063" y="900245"/>
                </a:lnTo>
                <a:lnTo>
                  <a:pt x="796217" y="900245"/>
                </a:lnTo>
                <a:lnTo>
                  <a:pt x="1021278" y="450122"/>
                </a:lnTo>
                <a:lnTo>
                  <a:pt x="796217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292980" y="1899411"/>
            <a:ext cx="231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Roboto Bk"/>
                <a:cs typeface="Roboto Bk"/>
              </a:rPr>
              <a:t>6</a:t>
            </a:r>
            <a:endParaRPr sz="2800">
              <a:latin typeface="Roboto Bk"/>
              <a:cs typeface="Roboto B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375079" y="2175248"/>
            <a:ext cx="1377950" cy="1215390"/>
          </a:xfrm>
          <a:custGeom>
            <a:avLst/>
            <a:gdLst/>
            <a:ahLst/>
            <a:cxnLst/>
            <a:rect l="l" t="t" r="r" b="b"/>
            <a:pathLst>
              <a:path w="1377950" h="1215389">
                <a:moveTo>
                  <a:pt x="1073762" y="0"/>
                </a:moveTo>
                <a:lnTo>
                  <a:pt x="303777" y="0"/>
                </a:lnTo>
                <a:lnTo>
                  <a:pt x="0" y="607551"/>
                </a:lnTo>
                <a:lnTo>
                  <a:pt x="303777" y="1215104"/>
                </a:lnTo>
                <a:lnTo>
                  <a:pt x="1073762" y="1215104"/>
                </a:lnTo>
                <a:lnTo>
                  <a:pt x="1377537" y="607551"/>
                </a:lnTo>
                <a:lnTo>
                  <a:pt x="1073762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918592" y="2471420"/>
            <a:ext cx="290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Roboto Bk"/>
                <a:cs typeface="Roboto Bk"/>
              </a:rPr>
              <a:t>7</a:t>
            </a:r>
            <a:endParaRPr sz="3600">
              <a:latin typeface="Roboto Bk"/>
              <a:cs typeface="Roboto B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098374" y="1385779"/>
            <a:ext cx="1377950" cy="1215390"/>
          </a:xfrm>
          <a:custGeom>
            <a:avLst/>
            <a:gdLst/>
            <a:ahLst/>
            <a:cxnLst/>
            <a:rect l="l" t="t" r="r" b="b"/>
            <a:pathLst>
              <a:path w="1377950" h="1215389">
                <a:moveTo>
                  <a:pt x="1073762" y="0"/>
                </a:moveTo>
                <a:lnTo>
                  <a:pt x="303776" y="0"/>
                </a:lnTo>
                <a:lnTo>
                  <a:pt x="0" y="607552"/>
                </a:lnTo>
                <a:lnTo>
                  <a:pt x="303776" y="1215105"/>
                </a:lnTo>
                <a:lnTo>
                  <a:pt x="1073762" y="1215105"/>
                </a:lnTo>
                <a:lnTo>
                  <a:pt x="1377537" y="607552"/>
                </a:lnTo>
                <a:lnTo>
                  <a:pt x="1073762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641885" y="1681988"/>
            <a:ext cx="290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Roboto Bk"/>
                <a:cs typeface="Roboto Bk"/>
              </a:rPr>
              <a:t>2</a:t>
            </a:r>
            <a:endParaRPr sz="3600">
              <a:latin typeface="Roboto Bk"/>
              <a:cs typeface="Roboto Bk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433907" y="6296300"/>
            <a:ext cx="230929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80"/>
              </a:lnSpc>
            </a:pPr>
            <a:r>
              <a:rPr spc="150" dirty="0"/>
              <a:t>ПР</a:t>
            </a:r>
            <a:r>
              <a:rPr spc="-65" dirty="0"/>
              <a:t> </a:t>
            </a:r>
            <a:r>
              <a:rPr spc="204" dirty="0"/>
              <a:t>ОФ</a:t>
            </a:r>
            <a:r>
              <a:rPr spc="-60" dirty="0"/>
              <a:t> </a:t>
            </a:r>
            <a:r>
              <a:rPr spc="5" dirty="0"/>
              <a:t>Е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5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spc="145" dirty="0"/>
              <a:t>ОН</a:t>
            </a:r>
            <a:r>
              <a:rPr spc="-65" dirty="0"/>
              <a:t> </a:t>
            </a:r>
            <a:r>
              <a:rPr spc="50" dirty="0"/>
              <a:t>А</a:t>
            </a:r>
            <a:r>
              <a:rPr spc="-60" dirty="0"/>
              <a:t> </a:t>
            </a:r>
            <a:r>
              <a:rPr dirty="0" smtClean="0"/>
              <a:t>Л</a:t>
            </a:r>
            <a:r>
              <a:rPr spc="-60" dirty="0" smtClean="0"/>
              <a:t> </a:t>
            </a:r>
            <a:r>
              <a:rPr spc="5" dirty="0"/>
              <a:t>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3"/>
            <a:ext cx="6644640" cy="6848856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76058"/>
            <a:ext cx="12192000" cy="43105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8831" y="6160603"/>
            <a:ext cx="4842510" cy="697865"/>
            <a:chOff x="438831" y="6160603"/>
            <a:chExt cx="4842510" cy="697865"/>
          </a:xfrm>
        </p:grpSpPr>
        <p:sp>
          <p:nvSpPr>
            <p:cNvPr id="4" name="object 4"/>
            <p:cNvSpPr/>
            <p:nvPr/>
          </p:nvSpPr>
          <p:spPr>
            <a:xfrm>
              <a:off x="445181" y="6506653"/>
              <a:ext cx="2160270" cy="144145"/>
            </a:xfrm>
            <a:custGeom>
              <a:avLst/>
              <a:gdLst/>
              <a:ahLst/>
              <a:cxnLst/>
              <a:rect l="l" t="t" r="r" b="b"/>
              <a:pathLst>
                <a:path w="2160270" h="144145">
                  <a:moveTo>
                    <a:pt x="2159999" y="0"/>
                  </a:moveTo>
                  <a:lnTo>
                    <a:pt x="0" y="0"/>
                  </a:lnTo>
                  <a:lnTo>
                    <a:pt x="0" y="143999"/>
                  </a:lnTo>
                  <a:lnTo>
                    <a:pt x="2159999" y="143999"/>
                  </a:lnTo>
                  <a:lnTo>
                    <a:pt x="2159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5181" y="6506653"/>
              <a:ext cx="2160270" cy="144145"/>
            </a:xfrm>
            <a:custGeom>
              <a:avLst/>
              <a:gdLst/>
              <a:ahLst/>
              <a:cxnLst/>
              <a:rect l="l" t="t" r="r" b="b"/>
              <a:pathLst>
                <a:path w="2160270" h="144145">
                  <a:moveTo>
                    <a:pt x="0" y="0"/>
                  </a:moveTo>
                  <a:lnTo>
                    <a:pt x="2160000" y="0"/>
                  </a:lnTo>
                  <a:lnTo>
                    <a:pt x="2160000" y="144000"/>
                  </a:lnTo>
                  <a:lnTo>
                    <a:pt x="0" y="144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0213" y="6185379"/>
              <a:ext cx="954228" cy="6726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7972" y="6160603"/>
              <a:ext cx="662999" cy="59487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599" y="140792"/>
            <a:ext cx="11085783" cy="8731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310"/>
              </a:lnSpc>
              <a:spcBef>
                <a:spcPts val="250"/>
              </a:spcBef>
            </a:pPr>
            <a:r>
              <a:rPr spc="-25" dirty="0"/>
              <a:t>1.Информирование</a:t>
            </a:r>
            <a:r>
              <a:rPr spc="-5" dirty="0"/>
              <a:t> </a:t>
            </a:r>
            <a:r>
              <a:rPr spc="-10" dirty="0"/>
              <a:t>заинтересованных</a:t>
            </a:r>
            <a:r>
              <a:rPr dirty="0"/>
              <a:t> </a:t>
            </a:r>
            <a:r>
              <a:rPr spc="-5" dirty="0"/>
              <a:t>сторон</a:t>
            </a:r>
            <a:r>
              <a:rPr spc="5" dirty="0"/>
              <a:t> </a:t>
            </a:r>
            <a:r>
              <a:rPr spc="10" dirty="0"/>
              <a:t>об </a:t>
            </a:r>
            <a:r>
              <a:rPr spc="15" dirty="0"/>
              <a:t> </a:t>
            </a:r>
            <a:r>
              <a:rPr dirty="0"/>
              <a:t>особенностях</a:t>
            </a:r>
            <a:r>
              <a:rPr spc="-5" dirty="0"/>
              <a:t> проведения</a:t>
            </a:r>
            <a:r>
              <a:rPr spc="-10" dirty="0"/>
              <a:t> </a:t>
            </a:r>
            <a:r>
              <a:rPr spc="5" dirty="0"/>
              <a:t>и</a:t>
            </a:r>
            <a:r>
              <a:rPr dirty="0"/>
              <a:t> </a:t>
            </a:r>
            <a:r>
              <a:rPr spc="-15" dirty="0"/>
              <a:t>участия</a:t>
            </a:r>
            <a:r>
              <a:rPr spc="-10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spc="5" dirty="0" err="1" smtClean="0"/>
              <a:t>региональном</a:t>
            </a:r>
            <a:r>
              <a:rPr lang="ru-RU" spc="5" dirty="0" smtClean="0"/>
              <a:t> этапе</a:t>
            </a:r>
            <a:endParaRPr spc="5" dirty="0"/>
          </a:p>
        </p:txBody>
      </p:sp>
      <p:sp>
        <p:nvSpPr>
          <p:cNvPr id="10" name="object 10"/>
          <p:cNvSpPr txBox="1"/>
          <p:nvPr/>
        </p:nvSpPr>
        <p:spPr>
          <a:xfrm>
            <a:off x="11314383" y="217932"/>
            <a:ext cx="2590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5FCD34"/>
                </a:solidFill>
                <a:latin typeface="Roboto"/>
                <a:cs typeface="Roboto"/>
              </a:rPr>
              <a:t>3</a:t>
            </a:r>
            <a:endParaRPr sz="32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49630" y="1281684"/>
            <a:ext cx="8032570" cy="2264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3270">
              <a:lnSpc>
                <a:spcPct val="150000"/>
              </a:lnSpc>
              <a:spcBef>
                <a:spcPts val="100"/>
              </a:spcBef>
              <a:buClr>
                <a:srgbClr val="418C20"/>
              </a:buClr>
              <a:buChar char="&gt;"/>
              <a:tabLst>
                <a:tab pos="208279" algn="l"/>
              </a:tabLst>
            </a:pPr>
            <a:r>
              <a:rPr sz="2000" b="1" spc="-5" dirty="0">
                <a:latin typeface="Roboto"/>
                <a:cs typeface="Roboto"/>
              </a:rPr>
              <a:t>письма </a:t>
            </a:r>
            <a:r>
              <a:rPr sz="2000" b="1" dirty="0">
                <a:latin typeface="Roboto"/>
                <a:cs typeface="Roboto"/>
              </a:rPr>
              <a:t>в </a:t>
            </a:r>
            <a:r>
              <a:rPr sz="2000" b="1" spc="-10" dirty="0">
                <a:latin typeface="Roboto"/>
                <a:cs typeface="Roboto"/>
              </a:rPr>
              <a:t>адрес образовательных организаций, </a:t>
            </a:r>
            <a:r>
              <a:rPr sz="2000" b="1" spc="-484" dirty="0">
                <a:latin typeface="Roboto"/>
                <a:cs typeface="Roboto"/>
              </a:rPr>
              <a:t> </a:t>
            </a:r>
            <a:r>
              <a:rPr sz="2000" b="1" spc="-5" dirty="0">
                <a:latin typeface="Roboto"/>
                <a:cs typeface="Roboto"/>
              </a:rPr>
              <a:t>муниципальных органов</a:t>
            </a:r>
            <a:r>
              <a:rPr sz="2000" b="1" spc="10" dirty="0">
                <a:latin typeface="Roboto"/>
                <a:cs typeface="Roboto"/>
              </a:rPr>
              <a:t> </a:t>
            </a:r>
            <a:r>
              <a:rPr sz="2000" b="1" spc="-10" dirty="0">
                <a:latin typeface="Roboto"/>
                <a:cs typeface="Roboto"/>
              </a:rPr>
              <a:t>образования</a:t>
            </a:r>
            <a:r>
              <a:rPr sz="2000" b="1" spc="-5" dirty="0">
                <a:latin typeface="Roboto"/>
                <a:cs typeface="Roboto"/>
              </a:rPr>
              <a:t> региона;</a:t>
            </a:r>
            <a:endParaRPr sz="2000" dirty="0">
              <a:latin typeface="Roboto"/>
              <a:cs typeface="Roboto"/>
            </a:endParaRPr>
          </a:p>
          <a:p>
            <a:pPr marL="207645" indent="-195580">
              <a:lnSpc>
                <a:spcPct val="150000"/>
              </a:lnSpc>
              <a:buClr>
                <a:srgbClr val="418C20"/>
              </a:buClr>
              <a:buChar char="&gt;"/>
              <a:tabLst>
                <a:tab pos="208279" algn="l"/>
              </a:tabLst>
            </a:pPr>
            <a:r>
              <a:rPr sz="2000" b="1" dirty="0" err="1" smtClean="0">
                <a:latin typeface="Roboto"/>
                <a:cs typeface="Roboto"/>
              </a:rPr>
              <a:t>проведение</a:t>
            </a:r>
            <a:r>
              <a:rPr sz="2000" b="1" spc="-10" dirty="0" smtClean="0">
                <a:latin typeface="Roboto"/>
                <a:cs typeface="Roboto"/>
              </a:rPr>
              <a:t> </a:t>
            </a:r>
            <a:r>
              <a:rPr sz="2000" b="1" spc="5" dirty="0">
                <a:latin typeface="Roboto"/>
                <a:cs typeface="Roboto"/>
              </a:rPr>
              <a:t>серии</a:t>
            </a:r>
            <a:r>
              <a:rPr sz="2000" b="1" spc="-5" dirty="0">
                <a:latin typeface="Roboto"/>
                <a:cs typeface="Roboto"/>
              </a:rPr>
              <a:t> </a:t>
            </a:r>
            <a:r>
              <a:rPr sz="2000" b="1" spc="-10" dirty="0">
                <a:latin typeface="Roboto"/>
                <a:cs typeface="Roboto"/>
              </a:rPr>
              <a:t>разъясняющих </a:t>
            </a:r>
            <a:r>
              <a:rPr sz="2000" b="1" dirty="0">
                <a:latin typeface="Roboto"/>
                <a:cs typeface="Roboto"/>
              </a:rPr>
              <a:t>вебинаров</a:t>
            </a:r>
            <a:endParaRPr sz="2000" dirty="0">
              <a:latin typeface="Roboto"/>
              <a:cs typeface="Roboto"/>
            </a:endParaRPr>
          </a:p>
          <a:p>
            <a:pPr marL="12700" marR="5080">
              <a:lnSpc>
                <a:spcPct val="150000"/>
              </a:lnSpc>
              <a:buClr>
                <a:srgbClr val="418C20"/>
              </a:buClr>
              <a:buChar char="&gt;"/>
              <a:tabLst>
                <a:tab pos="208279" algn="l"/>
              </a:tabLst>
            </a:pPr>
            <a:r>
              <a:rPr sz="2000" b="1" spc="-20" dirty="0">
                <a:latin typeface="Roboto"/>
                <a:cs typeface="Roboto"/>
              </a:rPr>
              <a:t>создание</a:t>
            </a:r>
            <a:r>
              <a:rPr sz="2000" b="1" spc="-5" dirty="0">
                <a:latin typeface="Roboto"/>
                <a:cs typeface="Roboto"/>
              </a:rPr>
              <a:t> </a:t>
            </a:r>
            <a:r>
              <a:rPr sz="2000" b="1" spc="-20" dirty="0">
                <a:latin typeface="Roboto"/>
                <a:cs typeface="Roboto"/>
              </a:rPr>
              <a:t>информационного</a:t>
            </a:r>
            <a:r>
              <a:rPr sz="2000" b="1" spc="-5" dirty="0">
                <a:latin typeface="Roboto"/>
                <a:cs typeface="Roboto"/>
              </a:rPr>
              <a:t> </a:t>
            </a:r>
            <a:r>
              <a:rPr sz="2000" b="1" spc="-10" dirty="0">
                <a:latin typeface="Roboto"/>
                <a:cs typeface="Roboto"/>
              </a:rPr>
              <a:t>портала</a:t>
            </a:r>
            <a:r>
              <a:rPr sz="2000" b="1" spc="5" dirty="0">
                <a:latin typeface="Roboto"/>
                <a:cs typeface="Roboto"/>
              </a:rPr>
              <a:t> </a:t>
            </a:r>
            <a:r>
              <a:rPr sz="2000" b="1" dirty="0">
                <a:latin typeface="Roboto"/>
                <a:cs typeface="Roboto"/>
              </a:rPr>
              <a:t>в </a:t>
            </a:r>
            <a:r>
              <a:rPr sz="2000" b="1" spc="15" dirty="0">
                <a:latin typeface="Roboto"/>
                <a:cs typeface="Roboto"/>
              </a:rPr>
              <a:t>Telegramm</a:t>
            </a:r>
            <a:r>
              <a:rPr sz="2000" b="1" spc="10" dirty="0">
                <a:latin typeface="Roboto"/>
                <a:cs typeface="Roboto"/>
              </a:rPr>
              <a:t> </a:t>
            </a:r>
            <a:r>
              <a:rPr sz="2000" b="1" spc="-20" dirty="0">
                <a:latin typeface="Roboto"/>
                <a:cs typeface="Roboto"/>
              </a:rPr>
              <a:t>без </a:t>
            </a:r>
            <a:r>
              <a:rPr sz="2000" b="1" spc="-484" dirty="0">
                <a:latin typeface="Roboto"/>
                <a:cs typeface="Roboto"/>
              </a:rPr>
              <a:t> </a:t>
            </a:r>
            <a:r>
              <a:rPr sz="2000" b="1" dirty="0">
                <a:latin typeface="Roboto"/>
                <a:cs typeface="Roboto"/>
              </a:rPr>
              <a:t>ограничений </a:t>
            </a:r>
            <a:r>
              <a:rPr sz="2000" b="1" spc="-20" dirty="0">
                <a:latin typeface="Roboto"/>
                <a:cs typeface="Roboto"/>
              </a:rPr>
              <a:t>доступа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86336" y="4306065"/>
            <a:ext cx="4305935" cy="2552065"/>
          </a:xfrm>
          <a:custGeom>
            <a:avLst/>
            <a:gdLst/>
            <a:ahLst/>
            <a:cxnLst/>
            <a:rect l="l" t="t" r="r" b="b"/>
            <a:pathLst>
              <a:path w="4305934" h="2552065">
                <a:moveTo>
                  <a:pt x="484893" y="1044434"/>
                </a:moveTo>
                <a:lnTo>
                  <a:pt x="188522" y="1044434"/>
                </a:lnTo>
                <a:lnTo>
                  <a:pt x="383555" y="1482494"/>
                </a:lnTo>
                <a:lnTo>
                  <a:pt x="0" y="2089150"/>
                </a:lnTo>
                <a:lnTo>
                  <a:pt x="195032" y="2526928"/>
                </a:lnTo>
                <a:lnTo>
                  <a:pt x="179222" y="2551934"/>
                </a:lnTo>
                <a:lnTo>
                  <a:pt x="475333" y="2551934"/>
                </a:lnTo>
                <a:lnTo>
                  <a:pt x="491120" y="2526928"/>
                </a:lnTo>
                <a:lnTo>
                  <a:pt x="296371" y="2089150"/>
                </a:lnTo>
                <a:lnTo>
                  <a:pt x="296654" y="2089150"/>
                </a:lnTo>
                <a:lnTo>
                  <a:pt x="679643" y="1482494"/>
                </a:lnTo>
                <a:lnTo>
                  <a:pt x="484893" y="1044434"/>
                </a:lnTo>
                <a:close/>
              </a:path>
              <a:path w="4305934" h="2552065">
                <a:moveTo>
                  <a:pt x="1068577" y="1044434"/>
                </a:moveTo>
                <a:lnTo>
                  <a:pt x="771923" y="1044434"/>
                </a:lnTo>
                <a:lnTo>
                  <a:pt x="966956" y="1482494"/>
                </a:lnTo>
                <a:lnTo>
                  <a:pt x="583684" y="2089150"/>
                </a:lnTo>
                <a:lnTo>
                  <a:pt x="583401" y="2089150"/>
                </a:lnTo>
                <a:lnTo>
                  <a:pt x="778433" y="2526928"/>
                </a:lnTo>
                <a:lnTo>
                  <a:pt x="762635" y="2551934"/>
                </a:lnTo>
                <a:lnTo>
                  <a:pt x="1058734" y="2551934"/>
                </a:lnTo>
                <a:lnTo>
                  <a:pt x="1074521" y="2526928"/>
                </a:lnTo>
                <a:lnTo>
                  <a:pt x="880055" y="2089150"/>
                </a:lnTo>
                <a:lnTo>
                  <a:pt x="1263044" y="1482494"/>
                </a:lnTo>
                <a:lnTo>
                  <a:pt x="1068577" y="1044434"/>
                </a:lnTo>
                <a:close/>
              </a:path>
              <a:path w="4305934" h="2552065">
                <a:moveTo>
                  <a:pt x="1453548" y="2089150"/>
                </a:moveTo>
                <a:lnTo>
                  <a:pt x="1157177" y="2089150"/>
                </a:lnTo>
                <a:lnTo>
                  <a:pt x="1352210" y="2526928"/>
                </a:lnTo>
                <a:lnTo>
                  <a:pt x="1336412" y="2551934"/>
                </a:lnTo>
                <a:lnTo>
                  <a:pt x="1632512" y="2551934"/>
                </a:lnTo>
                <a:lnTo>
                  <a:pt x="1648298" y="2526928"/>
                </a:lnTo>
                <a:lnTo>
                  <a:pt x="1453548" y="2089150"/>
                </a:lnTo>
                <a:close/>
              </a:path>
              <a:path w="4305934" h="2552065">
                <a:moveTo>
                  <a:pt x="2225755" y="1044434"/>
                </a:moveTo>
                <a:lnTo>
                  <a:pt x="1929383" y="1044434"/>
                </a:lnTo>
                <a:lnTo>
                  <a:pt x="2124417" y="1482494"/>
                </a:lnTo>
                <a:lnTo>
                  <a:pt x="1740861" y="2089150"/>
                </a:lnTo>
                <a:lnTo>
                  <a:pt x="1935894" y="2526928"/>
                </a:lnTo>
                <a:lnTo>
                  <a:pt x="1920084" y="2551934"/>
                </a:lnTo>
                <a:lnTo>
                  <a:pt x="2215924" y="2551934"/>
                </a:lnTo>
                <a:lnTo>
                  <a:pt x="2231699" y="2526928"/>
                </a:lnTo>
                <a:lnTo>
                  <a:pt x="2037232" y="2089150"/>
                </a:lnTo>
                <a:lnTo>
                  <a:pt x="2037515" y="2089150"/>
                </a:lnTo>
                <a:lnTo>
                  <a:pt x="2420222" y="1482494"/>
                </a:lnTo>
                <a:lnTo>
                  <a:pt x="2225755" y="1044434"/>
                </a:lnTo>
                <a:close/>
              </a:path>
              <a:path w="4305934" h="2552065">
                <a:moveTo>
                  <a:pt x="2825856" y="1044434"/>
                </a:moveTo>
                <a:lnTo>
                  <a:pt x="2529485" y="1044434"/>
                </a:lnTo>
                <a:lnTo>
                  <a:pt x="2724519" y="1482494"/>
                </a:lnTo>
                <a:lnTo>
                  <a:pt x="2340963" y="2089150"/>
                </a:lnTo>
                <a:lnTo>
                  <a:pt x="2535996" y="2526928"/>
                </a:lnTo>
                <a:lnTo>
                  <a:pt x="2520186" y="2551934"/>
                </a:lnTo>
                <a:lnTo>
                  <a:pt x="2816298" y="2551934"/>
                </a:lnTo>
                <a:lnTo>
                  <a:pt x="2832084" y="2526928"/>
                </a:lnTo>
                <a:lnTo>
                  <a:pt x="2637334" y="2089150"/>
                </a:lnTo>
                <a:lnTo>
                  <a:pt x="2637617" y="2089150"/>
                </a:lnTo>
                <a:lnTo>
                  <a:pt x="3020607" y="1482494"/>
                </a:lnTo>
                <a:lnTo>
                  <a:pt x="2825856" y="1044434"/>
                </a:lnTo>
                <a:close/>
              </a:path>
              <a:path w="4305934" h="2552065">
                <a:moveTo>
                  <a:pt x="3409541" y="1044434"/>
                </a:moveTo>
                <a:lnTo>
                  <a:pt x="3112886" y="1044434"/>
                </a:lnTo>
                <a:lnTo>
                  <a:pt x="3307919" y="1482494"/>
                </a:lnTo>
                <a:lnTo>
                  <a:pt x="2924647" y="2089150"/>
                </a:lnTo>
                <a:lnTo>
                  <a:pt x="2924364" y="2089150"/>
                </a:lnTo>
                <a:lnTo>
                  <a:pt x="3119398" y="2526928"/>
                </a:lnTo>
                <a:lnTo>
                  <a:pt x="3103599" y="2551934"/>
                </a:lnTo>
                <a:lnTo>
                  <a:pt x="3399699" y="2551934"/>
                </a:lnTo>
                <a:lnTo>
                  <a:pt x="3415485" y="2526928"/>
                </a:lnTo>
                <a:lnTo>
                  <a:pt x="3221018" y="2089150"/>
                </a:lnTo>
                <a:lnTo>
                  <a:pt x="3604008" y="1482494"/>
                </a:lnTo>
                <a:lnTo>
                  <a:pt x="3409541" y="1044434"/>
                </a:lnTo>
                <a:close/>
              </a:path>
              <a:path w="4305934" h="2552065">
                <a:moveTo>
                  <a:pt x="3794512" y="2089150"/>
                </a:moveTo>
                <a:lnTo>
                  <a:pt x="3498141" y="2089150"/>
                </a:lnTo>
                <a:lnTo>
                  <a:pt x="3693173" y="2526928"/>
                </a:lnTo>
                <a:lnTo>
                  <a:pt x="3677375" y="2551934"/>
                </a:lnTo>
                <a:lnTo>
                  <a:pt x="3973475" y="2551934"/>
                </a:lnTo>
                <a:lnTo>
                  <a:pt x="3989261" y="2526928"/>
                </a:lnTo>
                <a:lnTo>
                  <a:pt x="3794512" y="2089150"/>
                </a:lnTo>
                <a:close/>
              </a:path>
              <a:path w="4305934" h="2552065">
                <a:moveTo>
                  <a:pt x="4305663" y="1735113"/>
                </a:moveTo>
                <a:lnTo>
                  <a:pt x="4081824" y="2089150"/>
                </a:lnTo>
                <a:lnTo>
                  <a:pt x="4276858" y="2526928"/>
                </a:lnTo>
                <a:lnTo>
                  <a:pt x="4261048" y="2551934"/>
                </a:lnTo>
                <a:lnTo>
                  <a:pt x="4305663" y="2551934"/>
                </a:lnTo>
                <a:lnTo>
                  <a:pt x="4305663" y="1735113"/>
                </a:lnTo>
                <a:close/>
              </a:path>
              <a:path w="4305934" h="2552065">
                <a:moveTo>
                  <a:pt x="1642070" y="1044434"/>
                </a:moveTo>
                <a:lnTo>
                  <a:pt x="1345699" y="1044434"/>
                </a:lnTo>
                <a:lnTo>
                  <a:pt x="1540733" y="1482494"/>
                </a:lnTo>
                <a:lnTo>
                  <a:pt x="1157460" y="2089150"/>
                </a:lnTo>
                <a:lnTo>
                  <a:pt x="1453831" y="2089150"/>
                </a:lnTo>
                <a:lnTo>
                  <a:pt x="1836821" y="1482494"/>
                </a:lnTo>
                <a:lnTo>
                  <a:pt x="1642070" y="1044434"/>
                </a:lnTo>
                <a:close/>
              </a:path>
              <a:path w="4305934" h="2552065">
                <a:moveTo>
                  <a:pt x="3983034" y="1044434"/>
                </a:moveTo>
                <a:lnTo>
                  <a:pt x="3686663" y="1044434"/>
                </a:lnTo>
                <a:lnTo>
                  <a:pt x="3881696" y="1482494"/>
                </a:lnTo>
                <a:lnTo>
                  <a:pt x="3498424" y="2089150"/>
                </a:lnTo>
                <a:lnTo>
                  <a:pt x="3794795" y="2089150"/>
                </a:lnTo>
                <a:lnTo>
                  <a:pt x="4177784" y="1482494"/>
                </a:lnTo>
                <a:lnTo>
                  <a:pt x="3983034" y="1044434"/>
                </a:lnTo>
                <a:close/>
              </a:path>
              <a:path w="4305934" h="2552065">
                <a:moveTo>
                  <a:pt x="4305663" y="981395"/>
                </a:moveTo>
                <a:lnTo>
                  <a:pt x="4265818" y="1044434"/>
                </a:lnTo>
                <a:lnTo>
                  <a:pt x="4270348" y="1044434"/>
                </a:lnTo>
                <a:lnTo>
                  <a:pt x="4305663" y="1123754"/>
                </a:lnTo>
                <a:lnTo>
                  <a:pt x="4305663" y="981395"/>
                </a:lnTo>
                <a:close/>
              </a:path>
              <a:path w="4305934" h="2552065">
                <a:moveTo>
                  <a:pt x="668887" y="0"/>
                </a:moveTo>
                <a:lnTo>
                  <a:pt x="372516" y="0"/>
                </a:lnTo>
                <a:lnTo>
                  <a:pt x="567549" y="438061"/>
                </a:lnTo>
                <a:lnTo>
                  <a:pt x="183993" y="1044434"/>
                </a:lnTo>
                <a:lnTo>
                  <a:pt x="480648" y="1044434"/>
                </a:lnTo>
                <a:lnTo>
                  <a:pt x="863636" y="438061"/>
                </a:lnTo>
                <a:lnTo>
                  <a:pt x="668887" y="0"/>
                </a:lnTo>
                <a:close/>
              </a:path>
              <a:path w="4305934" h="2552065">
                <a:moveTo>
                  <a:pt x="1252570" y="0"/>
                </a:moveTo>
                <a:lnTo>
                  <a:pt x="955917" y="0"/>
                </a:lnTo>
                <a:lnTo>
                  <a:pt x="1150950" y="438061"/>
                </a:lnTo>
                <a:lnTo>
                  <a:pt x="767676" y="1044434"/>
                </a:lnTo>
                <a:lnTo>
                  <a:pt x="1064047" y="1044434"/>
                </a:lnTo>
                <a:lnTo>
                  <a:pt x="1447037" y="438061"/>
                </a:lnTo>
                <a:lnTo>
                  <a:pt x="1252570" y="0"/>
                </a:lnTo>
                <a:close/>
              </a:path>
              <a:path w="4305934" h="2552065">
                <a:moveTo>
                  <a:pt x="1826064" y="0"/>
                </a:moveTo>
                <a:lnTo>
                  <a:pt x="1529693" y="0"/>
                </a:lnTo>
                <a:lnTo>
                  <a:pt x="1724727" y="438061"/>
                </a:lnTo>
                <a:lnTo>
                  <a:pt x="1341454" y="1044434"/>
                </a:lnTo>
                <a:lnTo>
                  <a:pt x="1637825" y="1044434"/>
                </a:lnTo>
                <a:lnTo>
                  <a:pt x="2020815" y="438061"/>
                </a:lnTo>
                <a:lnTo>
                  <a:pt x="1826064" y="0"/>
                </a:lnTo>
                <a:close/>
              </a:path>
              <a:path w="4305934" h="2552065">
                <a:moveTo>
                  <a:pt x="2409748" y="0"/>
                </a:moveTo>
                <a:lnTo>
                  <a:pt x="2113377" y="0"/>
                </a:lnTo>
                <a:lnTo>
                  <a:pt x="2308410" y="438061"/>
                </a:lnTo>
                <a:lnTo>
                  <a:pt x="1924855" y="1044434"/>
                </a:lnTo>
                <a:lnTo>
                  <a:pt x="2221509" y="1044434"/>
                </a:lnTo>
                <a:lnTo>
                  <a:pt x="2604215" y="438061"/>
                </a:lnTo>
                <a:lnTo>
                  <a:pt x="2409748" y="0"/>
                </a:lnTo>
                <a:close/>
              </a:path>
              <a:path w="4305934" h="2552065">
                <a:moveTo>
                  <a:pt x="3009850" y="0"/>
                </a:moveTo>
                <a:lnTo>
                  <a:pt x="2713479" y="0"/>
                </a:lnTo>
                <a:lnTo>
                  <a:pt x="2908512" y="438061"/>
                </a:lnTo>
                <a:lnTo>
                  <a:pt x="2524956" y="1044434"/>
                </a:lnTo>
                <a:lnTo>
                  <a:pt x="2821611" y="1044434"/>
                </a:lnTo>
                <a:lnTo>
                  <a:pt x="3204317" y="438061"/>
                </a:lnTo>
                <a:lnTo>
                  <a:pt x="3009850" y="0"/>
                </a:lnTo>
                <a:close/>
              </a:path>
              <a:path w="4305934" h="2552065">
                <a:moveTo>
                  <a:pt x="3593534" y="0"/>
                </a:moveTo>
                <a:lnTo>
                  <a:pt x="3297163" y="0"/>
                </a:lnTo>
                <a:lnTo>
                  <a:pt x="3491913" y="438061"/>
                </a:lnTo>
                <a:lnTo>
                  <a:pt x="3108641" y="1044434"/>
                </a:lnTo>
                <a:lnTo>
                  <a:pt x="3405012" y="1044434"/>
                </a:lnTo>
                <a:lnTo>
                  <a:pt x="3788001" y="438061"/>
                </a:lnTo>
                <a:lnTo>
                  <a:pt x="3593534" y="0"/>
                </a:lnTo>
                <a:close/>
              </a:path>
              <a:path w="4305934" h="2552065">
                <a:moveTo>
                  <a:pt x="4167028" y="0"/>
                </a:moveTo>
                <a:lnTo>
                  <a:pt x="3870657" y="0"/>
                </a:lnTo>
                <a:lnTo>
                  <a:pt x="4065690" y="438061"/>
                </a:lnTo>
                <a:lnTo>
                  <a:pt x="3682417" y="1044434"/>
                </a:lnTo>
                <a:lnTo>
                  <a:pt x="3978789" y="1044434"/>
                </a:lnTo>
                <a:lnTo>
                  <a:pt x="4305663" y="526905"/>
                </a:lnTo>
                <a:lnTo>
                  <a:pt x="4305663" y="311838"/>
                </a:lnTo>
                <a:lnTo>
                  <a:pt x="4167028" y="0"/>
                </a:lnTo>
                <a:close/>
              </a:path>
            </a:pathLst>
          </a:custGeom>
          <a:solidFill>
            <a:srgbClr val="CFE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86925" y="3986479"/>
            <a:ext cx="6181725" cy="2018030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sz="2800" b="1" spc="-5" dirty="0">
                <a:latin typeface="Roboto"/>
                <a:cs typeface="Roboto"/>
              </a:rPr>
              <a:t>2.Мониторинг </a:t>
            </a:r>
            <a:r>
              <a:rPr sz="2800" b="1" spc="5" dirty="0">
                <a:latin typeface="Roboto"/>
                <a:cs typeface="Roboto"/>
              </a:rPr>
              <a:t>намерения</a:t>
            </a:r>
            <a:r>
              <a:rPr sz="2800" b="1" spc="-10" dirty="0">
                <a:latin typeface="Roboto"/>
                <a:cs typeface="Roboto"/>
              </a:rPr>
              <a:t> </a:t>
            </a:r>
            <a:r>
              <a:rPr sz="2800" b="1" spc="-20" dirty="0">
                <a:latin typeface="Roboto"/>
                <a:cs typeface="Roboto"/>
              </a:rPr>
              <a:t>участия</a:t>
            </a:r>
            <a:endParaRPr sz="2800" dirty="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  <a:spcBef>
                <a:spcPts val="1135"/>
              </a:spcBef>
              <a:buClr>
                <a:srgbClr val="418C20"/>
              </a:buClr>
              <a:buChar char="&gt;"/>
              <a:tabLst>
                <a:tab pos="208279" algn="l"/>
              </a:tabLst>
            </a:pPr>
            <a:r>
              <a:rPr sz="2000" b="1" spc="-10" dirty="0">
                <a:latin typeface="Roboto"/>
                <a:cs typeface="Roboto"/>
              </a:rPr>
              <a:t>обязательное</a:t>
            </a:r>
            <a:r>
              <a:rPr sz="2000" b="1" spc="-5" dirty="0">
                <a:latin typeface="Roboto"/>
                <a:cs typeface="Roboto"/>
              </a:rPr>
              <a:t> заполнение</a:t>
            </a:r>
            <a:r>
              <a:rPr sz="2000" b="1" dirty="0">
                <a:latin typeface="Roboto"/>
                <a:cs typeface="Roboto"/>
              </a:rPr>
              <a:t> </a:t>
            </a:r>
            <a:r>
              <a:rPr sz="2000" b="1" spc="-45" dirty="0">
                <a:latin typeface="Roboto"/>
                <a:cs typeface="Roboto"/>
              </a:rPr>
              <a:t>яндекс-формы</a:t>
            </a:r>
            <a:r>
              <a:rPr sz="2000" b="1" dirty="0">
                <a:latin typeface="Roboto"/>
                <a:cs typeface="Roboto"/>
              </a:rPr>
              <a:t> </a:t>
            </a:r>
            <a:r>
              <a:rPr sz="2000" b="1" spc="10" dirty="0">
                <a:latin typeface="Roboto"/>
                <a:cs typeface="Roboto"/>
              </a:rPr>
              <a:t>с </a:t>
            </a:r>
            <a:r>
              <a:rPr sz="2000" b="1" spc="15" dirty="0">
                <a:latin typeface="Roboto"/>
                <a:cs typeface="Roboto"/>
              </a:rPr>
              <a:t> </a:t>
            </a:r>
            <a:r>
              <a:rPr sz="2000" b="1" spc="-15" dirty="0">
                <a:latin typeface="Roboto"/>
                <a:cs typeface="Roboto"/>
              </a:rPr>
              <a:t>указанием</a:t>
            </a:r>
            <a:r>
              <a:rPr sz="2000" b="1" spc="-5" dirty="0">
                <a:latin typeface="Roboto"/>
                <a:cs typeface="Roboto"/>
              </a:rPr>
              <a:t> </a:t>
            </a:r>
            <a:r>
              <a:rPr sz="2000" b="1" spc="5" dirty="0">
                <a:latin typeface="Roboto"/>
                <a:cs typeface="Roboto"/>
              </a:rPr>
              <a:t>СВОЕГО</a:t>
            </a:r>
            <a:r>
              <a:rPr sz="2000" b="1" spc="-5" dirty="0">
                <a:latin typeface="Roboto"/>
                <a:cs typeface="Roboto"/>
              </a:rPr>
              <a:t> </a:t>
            </a:r>
            <a:r>
              <a:rPr sz="2000" b="1" spc="-10" dirty="0">
                <a:latin typeface="Roboto"/>
                <a:cs typeface="Roboto"/>
              </a:rPr>
              <a:t>индустриального</a:t>
            </a:r>
            <a:r>
              <a:rPr sz="2000" b="1" spc="-5" dirty="0">
                <a:latin typeface="Roboto"/>
                <a:cs typeface="Roboto"/>
              </a:rPr>
              <a:t> партнера, </a:t>
            </a:r>
            <a:r>
              <a:rPr sz="2000" b="1" dirty="0">
                <a:latin typeface="Roboto"/>
                <a:cs typeface="Roboto"/>
              </a:rPr>
              <a:t> </a:t>
            </a:r>
            <a:r>
              <a:rPr sz="2000" b="1" spc="-15" dirty="0">
                <a:latin typeface="Roboto"/>
                <a:cs typeface="Roboto"/>
              </a:rPr>
              <a:t>который</a:t>
            </a:r>
            <a:r>
              <a:rPr sz="2000" b="1" spc="5" dirty="0">
                <a:latin typeface="Roboto"/>
                <a:cs typeface="Roboto"/>
              </a:rPr>
              <a:t> </a:t>
            </a:r>
            <a:r>
              <a:rPr sz="2000" b="1" spc="-10" dirty="0">
                <a:latin typeface="Roboto"/>
                <a:cs typeface="Roboto"/>
              </a:rPr>
              <a:t>готов</a:t>
            </a:r>
            <a:r>
              <a:rPr sz="2000" b="1" spc="5" dirty="0">
                <a:latin typeface="Roboto"/>
                <a:cs typeface="Roboto"/>
              </a:rPr>
              <a:t> </a:t>
            </a:r>
            <a:r>
              <a:rPr sz="2000" b="1" spc="-10" dirty="0">
                <a:latin typeface="Roboto"/>
                <a:cs typeface="Roboto"/>
              </a:rPr>
              <a:t>предоставить</a:t>
            </a:r>
            <a:r>
              <a:rPr sz="2000" b="1" spc="-5" dirty="0">
                <a:latin typeface="Roboto"/>
                <a:cs typeface="Roboto"/>
              </a:rPr>
              <a:t> </a:t>
            </a:r>
            <a:r>
              <a:rPr sz="2000" b="1" spc="-20" dirty="0">
                <a:latin typeface="Roboto"/>
                <a:cs typeface="Roboto"/>
              </a:rPr>
              <a:t>трудоустройство</a:t>
            </a:r>
            <a:r>
              <a:rPr sz="2000" b="1" spc="-5" dirty="0">
                <a:latin typeface="Roboto"/>
                <a:cs typeface="Roboto"/>
              </a:rPr>
              <a:t> </a:t>
            </a:r>
            <a:r>
              <a:rPr sz="2000" b="1" spc="5" dirty="0">
                <a:latin typeface="Roboto"/>
                <a:cs typeface="Roboto"/>
              </a:rPr>
              <a:t>или </a:t>
            </a:r>
            <a:r>
              <a:rPr sz="2000" b="1" spc="-484" dirty="0">
                <a:latin typeface="Roboto"/>
                <a:cs typeface="Roboto"/>
              </a:rPr>
              <a:t> </a:t>
            </a:r>
            <a:r>
              <a:rPr sz="2000" b="1" dirty="0">
                <a:latin typeface="Roboto"/>
                <a:cs typeface="Roboto"/>
              </a:rPr>
              <a:t>стажировку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433907" y="6296300"/>
            <a:ext cx="230929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80"/>
              </a:lnSpc>
            </a:pPr>
            <a:r>
              <a:rPr spc="150" dirty="0"/>
              <a:t>ПР</a:t>
            </a:r>
            <a:r>
              <a:rPr spc="-65" dirty="0"/>
              <a:t> </a:t>
            </a:r>
            <a:r>
              <a:rPr spc="204" dirty="0"/>
              <a:t>ОФ</a:t>
            </a:r>
            <a:r>
              <a:rPr spc="-60" dirty="0"/>
              <a:t> </a:t>
            </a:r>
            <a:r>
              <a:rPr spc="5" dirty="0"/>
              <a:t>Е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5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spc="145" dirty="0"/>
              <a:t>ОН</a:t>
            </a:r>
            <a:r>
              <a:rPr spc="-65" dirty="0"/>
              <a:t> </a:t>
            </a:r>
            <a:r>
              <a:rPr spc="50" dirty="0"/>
              <a:t>А</a:t>
            </a:r>
            <a:r>
              <a:rPr spc="-60" dirty="0"/>
              <a:t> </a:t>
            </a:r>
            <a:r>
              <a:rPr dirty="0"/>
              <a:t>Л</a:t>
            </a:r>
            <a:r>
              <a:rPr spc="-60" dirty="0"/>
              <a:t> </a:t>
            </a:r>
            <a:r>
              <a:rPr spc="5" dirty="0"/>
              <a:t>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0213" y="6185379"/>
              <a:ext cx="954228" cy="6726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7972" y="6160603"/>
              <a:ext cx="662999" cy="59487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696" y="229107"/>
            <a:ext cx="67964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5" dirty="0"/>
              <a:t> </a:t>
            </a:r>
            <a:r>
              <a:rPr spc="20" dirty="0"/>
              <a:t>Формирование</a:t>
            </a:r>
            <a:r>
              <a:rPr spc="-5" dirty="0"/>
              <a:t> </a:t>
            </a:r>
            <a:r>
              <a:rPr spc="5" dirty="0"/>
              <a:t>перечня</a:t>
            </a:r>
            <a:r>
              <a:rPr spc="-5" dirty="0"/>
              <a:t> </a:t>
            </a:r>
            <a:r>
              <a:rPr dirty="0"/>
              <a:t>компетенций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14383" y="217932"/>
            <a:ext cx="2590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5FCD34"/>
                </a:solidFill>
                <a:latin typeface="Roboto"/>
                <a:cs typeface="Roboto"/>
              </a:rPr>
              <a:t>4</a:t>
            </a:r>
            <a:endParaRPr sz="32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1600" y="1371600"/>
            <a:ext cx="7619999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3515">
              <a:lnSpc>
                <a:spcPct val="100000"/>
              </a:lnSpc>
              <a:spcBef>
                <a:spcPts val="100"/>
              </a:spcBef>
              <a:buClr>
                <a:srgbClr val="418C20"/>
              </a:buClr>
              <a:buChar char="&gt;"/>
              <a:tabLst>
                <a:tab pos="208279" algn="l"/>
              </a:tabLst>
            </a:pPr>
            <a:r>
              <a:rPr sz="2000" b="1" spc="20" dirty="0">
                <a:latin typeface="Roboto"/>
                <a:cs typeface="Roboto"/>
              </a:rPr>
              <a:t>не </a:t>
            </a:r>
            <a:r>
              <a:rPr sz="2000" b="1" spc="15" dirty="0">
                <a:latin typeface="Roboto"/>
                <a:cs typeface="Roboto"/>
              </a:rPr>
              <a:t>менее </a:t>
            </a:r>
            <a:r>
              <a:rPr sz="2000" b="1" dirty="0">
                <a:latin typeface="Roboto"/>
                <a:cs typeface="Roboto"/>
              </a:rPr>
              <a:t>5 </a:t>
            </a:r>
            <a:r>
              <a:rPr sz="2000" b="1" spc="-10" dirty="0">
                <a:latin typeface="Roboto"/>
                <a:cs typeface="Roboto"/>
              </a:rPr>
              <a:t>организаций, </a:t>
            </a:r>
            <a:r>
              <a:rPr sz="2000" b="1" spc="-5" dirty="0">
                <a:latin typeface="Roboto"/>
                <a:cs typeface="Roboto"/>
              </a:rPr>
              <a:t>изъявивших </a:t>
            </a:r>
            <a:r>
              <a:rPr sz="2000" b="1" spc="-10" dirty="0">
                <a:latin typeface="Roboto"/>
                <a:cs typeface="Roboto"/>
              </a:rPr>
              <a:t>готовность </a:t>
            </a:r>
            <a:r>
              <a:rPr sz="2000" b="1" spc="-484" dirty="0">
                <a:latin typeface="Roboto"/>
                <a:cs typeface="Roboto"/>
              </a:rPr>
              <a:t> </a:t>
            </a:r>
            <a:r>
              <a:rPr sz="2000" b="1" spc="-15" dirty="0">
                <a:latin typeface="Roboto"/>
                <a:cs typeface="Roboto"/>
              </a:rPr>
              <a:t>участия</a:t>
            </a:r>
            <a:r>
              <a:rPr sz="2000" b="1" spc="-10" dirty="0">
                <a:latin typeface="Roboto"/>
                <a:cs typeface="Roboto"/>
              </a:rPr>
              <a:t> </a:t>
            </a:r>
            <a:r>
              <a:rPr sz="2000" b="1" dirty="0">
                <a:latin typeface="Roboto"/>
                <a:cs typeface="Roboto"/>
              </a:rPr>
              <a:t>в</a:t>
            </a:r>
            <a:r>
              <a:rPr sz="2000" b="1" spc="5" dirty="0">
                <a:latin typeface="Roboto"/>
                <a:cs typeface="Roboto"/>
              </a:rPr>
              <a:t> </a:t>
            </a:r>
            <a:r>
              <a:rPr sz="2000" b="1" dirty="0">
                <a:latin typeface="Roboto"/>
                <a:cs typeface="Roboto"/>
              </a:rPr>
              <a:t>региональном</a:t>
            </a:r>
            <a:r>
              <a:rPr sz="2000" b="1" spc="-5" dirty="0">
                <a:latin typeface="Roboto"/>
                <a:cs typeface="Roboto"/>
              </a:rPr>
              <a:t> </a:t>
            </a:r>
            <a:r>
              <a:rPr sz="2000" b="1" spc="-10" dirty="0">
                <a:latin typeface="Roboto"/>
                <a:cs typeface="Roboto"/>
              </a:rPr>
              <a:t>этапе;</a:t>
            </a:r>
            <a:endParaRPr sz="2000" dirty="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  <a:buClr>
                <a:srgbClr val="418C20"/>
              </a:buClr>
              <a:buChar char="&gt;"/>
              <a:tabLst>
                <a:tab pos="208279" algn="l"/>
              </a:tabLst>
            </a:pPr>
            <a:r>
              <a:rPr sz="2000" b="1" spc="-5" dirty="0">
                <a:latin typeface="Roboto"/>
                <a:cs typeface="Roboto"/>
              </a:rPr>
              <a:t>компетенции, </a:t>
            </a:r>
            <a:r>
              <a:rPr sz="2000" b="1" dirty="0">
                <a:latin typeface="Roboto"/>
                <a:cs typeface="Roboto"/>
              </a:rPr>
              <a:t>в </a:t>
            </a:r>
            <a:r>
              <a:rPr sz="2000" b="1" spc="-15" dirty="0">
                <a:latin typeface="Roboto"/>
                <a:cs typeface="Roboto"/>
              </a:rPr>
              <a:t>которых </a:t>
            </a:r>
            <a:r>
              <a:rPr sz="2000" b="1" spc="15" dirty="0">
                <a:latin typeface="Roboto"/>
                <a:cs typeface="Roboto"/>
              </a:rPr>
              <a:t>менее </a:t>
            </a:r>
            <a:r>
              <a:rPr sz="2000" b="1" dirty="0">
                <a:latin typeface="Roboto"/>
                <a:cs typeface="Roboto"/>
              </a:rPr>
              <a:t>5 </a:t>
            </a:r>
            <a:r>
              <a:rPr sz="2000" b="1" spc="-10" dirty="0">
                <a:latin typeface="Roboto"/>
                <a:cs typeface="Roboto"/>
              </a:rPr>
              <a:t>организаций </a:t>
            </a:r>
            <a:r>
              <a:rPr sz="2000" b="1" spc="-5" dirty="0">
                <a:latin typeface="Roboto"/>
                <a:cs typeface="Roboto"/>
              </a:rPr>
              <a:t> </a:t>
            </a:r>
            <a:r>
              <a:rPr sz="2000" b="1" spc="-10" dirty="0">
                <a:latin typeface="Roboto"/>
                <a:cs typeface="Roboto"/>
              </a:rPr>
              <a:t>участниц,</a:t>
            </a:r>
            <a:r>
              <a:rPr sz="2000" b="1" spc="-5" dirty="0">
                <a:latin typeface="Roboto"/>
                <a:cs typeface="Roboto"/>
              </a:rPr>
              <a:t> </a:t>
            </a:r>
            <a:r>
              <a:rPr sz="2000" b="1" dirty="0">
                <a:latin typeface="Roboto"/>
                <a:cs typeface="Roboto"/>
              </a:rPr>
              <a:t>но</a:t>
            </a:r>
            <a:r>
              <a:rPr sz="2000" b="1" spc="-10" dirty="0">
                <a:latin typeface="Roboto"/>
                <a:cs typeface="Roboto"/>
              </a:rPr>
              <a:t> </a:t>
            </a:r>
            <a:r>
              <a:rPr sz="2000" b="1" dirty="0">
                <a:latin typeface="Roboto"/>
                <a:cs typeface="Roboto"/>
              </a:rPr>
              <a:t>они</a:t>
            </a:r>
            <a:r>
              <a:rPr sz="2000" b="1" spc="5" dirty="0">
                <a:latin typeface="Roboto"/>
                <a:cs typeface="Roboto"/>
              </a:rPr>
              <a:t> </a:t>
            </a:r>
            <a:r>
              <a:rPr sz="2000" b="1" spc="-10" dirty="0">
                <a:latin typeface="Roboto"/>
                <a:cs typeface="Roboto"/>
              </a:rPr>
              <a:t>являются </a:t>
            </a:r>
            <a:r>
              <a:rPr sz="2000" b="1" dirty="0">
                <a:latin typeface="Roboto"/>
                <a:cs typeface="Roboto"/>
              </a:rPr>
              <a:t>принципиальными</a:t>
            </a:r>
            <a:r>
              <a:rPr sz="2000" b="1" spc="5" dirty="0">
                <a:latin typeface="Roboto"/>
                <a:cs typeface="Roboto"/>
              </a:rPr>
              <a:t> </a:t>
            </a:r>
            <a:r>
              <a:rPr sz="2000" b="1" spc="-25" dirty="0">
                <a:latin typeface="Roboto"/>
                <a:cs typeface="Roboto"/>
              </a:rPr>
              <a:t>для </a:t>
            </a:r>
            <a:r>
              <a:rPr sz="2000" b="1" spc="-20" dirty="0">
                <a:latin typeface="Roboto"/>
                <a:cs typeface="Roboto"/>
              </a:rPr>
              <a:t> </a:t>
            </a:r>
            <a:r>
              <a:rPr sz="2000" b="1" dirty="0">
                <a:latin typeface="Roboto"/>
                <a:cs typeface="Roboto"/>
              </a:rPr>
              <a:t>региона</a:t>
            </a:r>
            <a:r>
              <a:rPr sz="2000" b="1" spc="5" dirty="0">
                <a:latin typeface="Roboto"/>
                <a:cs typeface="Roboto"/>
              </a:rPr>
              <a:t> </a:t>
            </a:r>
            <a:r>
              <a:rPr sz="2000" b="1" spc="10" dirty="0">
                <a:latin typeface="Roboto"/>
                <a:cs typeface="Roboto"/>
              </a:rPr>
              <a:t>с</a:t>
            </a:r>
            <a:r>
              <a:rPr sz="2000" b="1" spc="-5" dirty="0">
                <a:latin typeface="Roboto"/>
                <a:cs typeface="Roboto"/>
              </a:rPr>
              <a:t> </a:t>
            </a:r>
            <a:r>
              <a:rPr sz="2000" b="1" spc="-15" dirty="0">
                <a:latin typeface="Roboto"/>
                <a:cs typeface="Roboto"/>
              </a:rPr>
              <a:t>точки</a:t>
            </a:r>
            <a:r>
              <a:rPr sz="2000" b="1" spc="5" dirty="0">
                <a:latin typeface="Roboto"/>
                <a:cs typeface="Roboto"/>
              </a:rPr>
              <a:t> </a:t>
            </a:r>
            <a:r>
              <a:rPr sz="2000" b="1" spc="-15" dirty="0">
                <a:latin typeface="Roboto"/>
                <a:cs typeface="Roboto"/>
              </a:rPr>
              <a:t>зрения</a:t>
            </a:r>
            <a:r>
              <a:rPr sz="2000" b="1" spc="-5" dirty="0">
                <a:latin typeface="Roboto"/>
                <a:cs typeface="Roboto"/>
              </a:rPr>
              <a:t> </a:t>
            </a:r>
            <a:r>
              <a:rPr sz="2000" b="1" spc="-15" dirty="0">
                <a:latin typeface="Roboto"/>
                <a:cs typeface="Roboto"/>
              </a:rPr>
              <a:t>запроса</a:t>
            </a:r>
            <a:r>
              <a:rPr sz="2000" b="1" spc="5" dirty="0">
                <a:latin typeface="Roboto"/>
                <a:cs typeface="Roboto"/>
              </a:rPr>
              <a:t> </a:t>
            </a:r>
            <a:r>
              <a:rPr sz="2000" b="1" spc="-15" dirty="0" err="1">
                <a:latin typeface="Roboto"/>
                <a:cs typeface="Roboto"/>
              </a:rPr>
              <a:t>подготовки</a:t>
            </a:r>
            <a:r>
              <a:rPr sz="2000" b="1" spc="5" dirty="0">
                <a:latin typeface="Roboto"/>
                <a:cs typeface="Roboto"/>
              </a:rPr>
              <a:t> </a:t>
            </a:r>
            <a:r>
              <a:rPr sz="2000" b="1" spc="-20" dirty="0" err="1" smtClean="0">
                <a:latin typeface="Roboto"/>
                <a:cs typeface="Roboto"/>
              </a:rPr>
              <a:t>кадров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86336" y="4306065"/>
            <a:ext cx="4305935" cy="2552065"/>
          </a:xfrm>
          <a:custGeom>
            <a:avLst/>
            <a:gdLst/>
            <a:ahLst/>
            <a:cxnLst/>
            <a:rect l="l" t="t" r="r" b="b"/>
            <a:pathLst>
              <a:path w="4305934" h="2552065">
                <a:moveTo>
                  <a:pt x="484893" y="1044434"/>
                </a:moveTo>
                <a:lnTo>
                  <a:pt x="188522" y="1044434"/>
                </a:lnTo>
                <a:lnTo>
                  <a:pt x="383555" y="1482494"/>
                </a:lnTo>
                <a:lnTo>
                  <a:pt x="0" y="2089150"/>
                </a:lnTo>
                <a:lnTo>
                  <a:pt x="195032" y="2526928"/>
                </a:lnTo>
                <a:lnTo>
                  <a:pt x="179222" y="2551934"/>
                </a:lnTo>
                <a:lnTo>
                  <a:pt x="475333" y="2551934"/>
                </a:lnTo>
                <a:lnTo>
                  <a:pt x="491120" y="2526928"/>
                </a:lnTo>
                <a:lnTo>
                  <a:pt x="296371" y="2089150"/>
                </a:lnTo>
                <a:lnTo>
                  <a:pt x="296654" y="2089150"/>
                </a:lnTo>
                <a:lnTo>
                  <a:pt x="679643" y="1482494"/>
                </a:lnTo>
                <a:lnTo>
                  <a:pt x="484893" y="1044434"/>
                </a:lnTo>
                <a:close/>
              </a:path>
              <a:path w="4305934" h="2552065">
                <a:moveTo>
                  <a:pt x="1068577" y="1044434"/>
                </a:moveTo>
                <a:lnTo>
                  <a:pt x="771923" y="1044434"/>
                </a:lnTo>
                <a:lnTo>
                  <a:pt x="966956" y="1482494"/>
                </a:lnTo>
                <a:lnTo>
                  <a:pt x="583684" y="2089150"/>
                </a:lnTo>
                <a:lnTo>
                  <a:pt x="583401" y="2089150"/>
                </a:lnTo>
                <a:lnTo>
                  <a:pt x="778433" y="2526928"/>
                </a:lnTo>
                <a:lnTo>
                  <a:pt x="762635" y="2551934"/>
                </a:lnTo>
                <a:lnTo>
                  <a:pt x="1058734" y="2551934"/>
                </a:lnTo>
                <a:lnTo>
                  <a:pt x="1074521" y="2526928"/>
                </a:lnTo>
                <a:lnTo>
                  <a:pt x="880055" y="2089150"/>
                </a:lnTo>
                <a:lnTo>
                  <a:pt x="1263044" y="1482494"/>
                </a:lnTo>
                <a:lnTo>
                  <a:pt x="1068577" y="1044434"/>
                </a:lnTo>
                <a:close/>
              </a:path>
              <a:path w="4305934" h="2552065">
                <a:moveTo>
                  <a:pt x="1453548" y="2089150"/>
                </a:moveTo>
                <a:lnTo>
                  <a:pt x="1157177" y="2089150"/>
                </a:lnTo>
                <a:lnTo>
                  <a:pt x="1352210" y="2526928"/>
                </a:lnTo>
                <a:lnTo>
                  <a:pt x="1336412" y="2551934"/>
                </a:lnTo>
                <a:lnTo>
                  <a:pt x="1632512" y="2551934"/>
                </a:lnTo>
                <a:lnTo>
                  <a:pt x="1648298" y="2526928"/>
                </a:lnTo>
                <a:lnTo>
                  <a:pt x="1453548" y="2089150"/>
                </a:lnTo>
                <a:close/>
              </a:path>
              <a:path w="4305934" h="2552065">
                <a:moveTo>
                  <a:pt x="2225755" y="1044434"/>
                </a:moveTo>
                <a:lnTo>
                  <a:pt x="1929383" y="1044434"/>
                </a:lnTo>
                <a:lnTo>
                  <a:pt x="2124417" y="1482494"/>
                </a:lnTo>
                <a:lnTo>
                  <a:pt x="1740861" y="2089150"/>
                </a:lnTo>
                <a:lnTo>
                  <a:pt x="1935894" y="2526928"/>
                </a:lnTo>
                <a:lnTo>
                  <a:pt x="1920084" y="2551934"/>
                </a:lnTo>
                <a:lnTo>
                  <a:pt x="2215924" y="2551934"/>
                </a:lnTo>
                <a:lnTo>
                  <a:pt x="2231699" y="2526928"/>
                </a:lnTo>
                <a:lnTo>
                  <a:pt x="2037232" y="2089150"/>
                </a:lnTo>
                <a:lnTo>
                  <a:pt x="2037515" y="2089150"/>
                </a:lnTo>
                <a:lnTo>
                  <a:pt x="2420222" y="1482494"/>
                </a:lnTo>
                <a:lnTo>
                  <a:pt x="2225755" y="1044434"/>
                </a:lnTo>
                <a:close/>
              </a:path>
              <a:path w="4305934" h="2552065">
                <a:moveTo>
                  <a:pt x="2825856" y="1044434"/>
                </a:moveTo>
                <a:lnTo>
                  <a:pt x="2529485" y="1044434"/>
                </a:lnTo>
                <a:lnTo>
                  <a:pt x="2724519" y="1482494"/>
                </a:lnTo>
                <a:lnTo>
                  <a:pt x="2340963" y="2089150"/>
                </a:lnTo>
                <a:lnTo>
                  <a:pt x="2535996" y="2526928"/>
                </a:lnTo>
                <a:lnTo>
                  <a:pt x="2520186" y="2551934"/>
                </a:lnTo>
                <a:lnTo>
                  <a:pt x="2816298" y="2551934"/>
                </a:lnTo>
                <a:lnTo>
                  <a:pt x="2832084" y="2526928"/>
                </a:lnTo>
                <a:lnTo>
                  <a:pt x="2637334" y="2089150"/>
                </a:lnTo>
                <a:lnTo>
                  <a:pt x="2637617" y="2089150"/>
                </a:lnTo>
                <a:lnTo>
                  <a:pt x="3020607" y="1482494"/>
                </a:lnTo>
                <a:lnTo>
                  <a:pt x="2825856" y="1044434"/>
                </a:lnTo>
                <a:close/>
              </a:path>
              <a:path w="4305934" h="2552065">
                <a:moveTo>
                  <a:pt x="3409541" y="1044434"/>
                </a:moveTo>
                <a:lnTo>
                  <a:pt x="3112886" y="1044434"/>
                </a:lnTo>
                <a:lnTo>
                  <a:pt x="3307919" y="1482494"/>
                </a:lnTo>
                <a:lnTo>
                  <a:pt x="2924647" y="2089150"/>
                </a:lnTo>
                <a:lnTo>
                  <a:pt x="2924364" y="2089150"/>
                </a:lnTo>
                <a:lnTo>
                  <a:pt x="3119398" y="2526928"/>
                </a:lnTo>
                <a:lnTo>
                  <a:pt x="3103599" y="2551934"/>
                </a:lnTo>
                <a:lnTo>
                  <a:pt x="3399699" y="2551934"/>
                </a:lnTo>
                <a:lnTo>
                  <a:pt x="3415485" y="2526928"/>
                </a:lnTo>
                <a:lnTo>
                  <a:pt x="3221018" y="2089150"/>
                </a:lnTo>
                <a:lnTo>
                  <a:pt x="3604008" y="1482494"/>
                </a:lnTo>
                <a:lnTo>
                  <a:pt x="3409541" y="1044434"/>
                </a:lnTo>
                <a:close/>
              </a:path>
              <a:path w="4305934" h="2552065">
                <a:moveTo>
                  <a:pt x="3794512" y="2089150"/>
                </a:moveTo>
                <a:lnTo>
                  <a:pt x="3498141" y="2089150"/>
                </a:lnTo>
                <a:lnTo>
                  <a:pt x="3693173" y="2526928"/>
                </a:lnTo>
                <a:lnTo>
                  <a:pt x="3677375" y="2551934"/>
                </a:lnTo>
                <a:lnTo>
                  <a:pt x="3973475" y="2551934"/>
                </a:lnTo>
                <a:lnTo>
                  <a:pt x="3989261" y="2526928"/>
                </a:lnTo>
                <a:lnTo>
                  <a:pt x="3794512" y="2089150"/>
                </a:lnTo>
                <a:close/>
              </a:path>
              <a:path w="4305934" h="2552065">
                <a:moveTo>
                  <a:pt x="4305663" y="1735113"/>
                </a:moveTo>
                <a:lnTo>
                  <a:pt x="4081824" y="2089150"/>
                </a:lnTo>
                <a:lnTo>
                  <a:pt x="4276858" y="2526928"/>
                </a:lnTo>
                <a:lnTo>
                  <a:pt x="4261048" y="2551934"/>
                </a:lnTo>
                <a:lnTo>
                  <a:pt x="4305663" y="2551934"/>
                </a:lnTo>
                <a:lnTo>
                  <a:pt x="4305663" y="1735113"/>
                </a:lnTo>
                <a:close/>
              </a:path>
              <a:path w="4305934" h="2552065">
                <a:moveTo>
                  <a:pt x="1642070" y="1044434"/>
                </a:moveTo>
                <a:lnTo>
                  <a:pt x="1345699" y="1044434"/>
                </a:lnTo>
                <a:lnTo>
                  <a:pt x="1540733" y="1482494"/>
                </a:lnTo>
                <a:lnTo>
                  <a:pt x="1157460" y="2089150"/>
                </a:lnTo>
                <a:lnTo>
                  <a:pt x="1453831" y="2089150"/>
                </a:lnTo>
                <a:lnTo>
                  <a:pt x="1836821" y="1482494"/>
                </a:lnTo>
                <a:lnTo>
                  <a:pt x="1642070" y="1044434"/>
                </a:lnTo>
                <a:close/>
              </a:path>
              <a:path w="4305934" h="2552065">
                <a:moveTo>
                  <a:pt x="3983034" y="1044434"/>
                </a:moveTo>
                <a:lnTo>
                  <a:pt x="3686663" y="1044434"/>
                </a:lnTo>
                <a:lnTo>
                  <a:pt x="3881696" y="1482494"/>
                </a:lnTo>
                <a:lnTo>
                  <a:pt x="3498424" y="2089150"/>
                </a:lnTo>
                <a:lnTo>
                  <a:pt x="3794795" y="2089150"/>
                </a:lnTo>
                <a:lnTo>
                  <a:pt x="4177784" y="1482494"/>
                </a:lnTo>
                <a:lnTo>
                  <a:pt x="3983034" y="1044434"/>
                </a:lnTo>
                <a:close/>
              </a:path>
              <a:path w="4305934" h="2552065">
                <a:moveTo>
                  <a:pt x="4305663" y="981395"/>
                </a:moveTo>
                <a:lnTo>
                  <a:pt x="4265818" y="1044434"/>
                </a:lnTo>
                <a:lnTo>
                  <a:pt x="4270348" y="1044434"/>
                </a:lnTo>
                <a:lnTo>
                  <a:pt x="4305663" y="1123754"/>
                </a:lnTo>
                <a:lnTo>
                  <a:pt x="4305663" y="981395"/>
                </a:lnTo>
                <a:close/>
              </a:path>
              <a:path w="4305934" h="2552065">
                <a:moveTo>
                  <a:pt x="668887" y="0"/>
                </a:moveTo>
                <a:lnTo>
                  <a:pt x="372516" y="0"/>
                </a:lnTo>
                <a:lnTo>
                  <a:pt x="567549" y="438061"/>
                </a:lnTo>
                <a:lnTo>
                  <a:pt x="183993" y="1044434"/>
                </a:lnTo>
                <a:lnTo>
                  <a:pt x="480648" y="1044434"/>
                </a:lnTo>
                <a:lnTo>
                  <a:pt x="863636" y="438061"/>
                </a:lnTo>
                <a:lnTo>
                  <a:pt x="668887" y="0"/>
                </a:lnTo>
                <a:close/>
              </a:path>
              <a:path w="4305934" h="2552065">
                <a:moveTo>
                  <a:pt x="1252570" y="0"/>
                </a:moveTo>
                <a:lnTo>
                  <a:pt x="955917" y="0"/>
                </a:lnTo>
                <a:lnTo>
                  <a:pt x="1150950" y="438061"/>
                </a:lnTo>
                <a:lnTo>
                  <a:pt x="767676" y="1044434"/>
                </a:lnTo>
                <a:lnTo>
                  <a:pt x="1064047" y="1044434"/>
                </a:lnTo>
                <a:lnTo>
                  <a:pt x="1447037" y="438061"/>
                </a:lnTo>
                <a:lnTo>
                  <a:pt x="1252570" y="0"/>
                </a:lnTo>
                <a:close/>
              </a:path>
              <a:path w="4305934" h="2552065">
                <a:moveTo>
                  <a:pt x="1826064" y="0"/>
                </a:moveTo>
                <a:lnTo>
                  <a:pt x="1529693" y="0"/>
                </a:lnTo>
                <a:lnTo>
                  <a:pt x="1724727" y="438061"/>
                </a:lnTo>
                <a:lnTo>
                  <a:pt x="1341454" y="1044434"/>
                </a:lnTo>
                <a:lnTo>
                  <a:pt x="1637825" y="1044434"/>
                </a:lnTo>
                <a:lnTo>
                  <a:pt x="2020815" y="438061"/>
                </a:lnTo>
                <a:lnTo>
                  <a:pt x="1826064" y="0"/>
                </a:lnTo>
                <a:close/>
              </a:path>
              <a:path w="4305934" h="2552065">
                <a:moveTo>
                  <a:pt x="2409748" y="0"/>
                </a:moveTo>
                <a:lnTo>
                  <a:pt x="2113377" y="0"/>
                </a:lnTo>
                <a:lnTo>
                  <a:pt x="2308410" y="438061"/>
                </a:lnTo>
                <a:lnTo>
                  <a:pt x="1924855" y="1044434"/>
                </a:lnTo>
                <a:lnTo>
                  <a:pt x="2221509" y="1044434"/>
                </a:lnTo>
                <a:lnTo>
                  <a:pt x="2604215" y="438061"/>
                </a:lnTo>
                <a:lnTo>
                  <a:pt x="2409748" y="0"/>
                </a:lnTo>
                <a:close/>
              </a:path>
              <a:path w="4305934" h="2552065">
                <a:moveTo>
                  <a:pt x="3009850" y="0"/>
                </a:moveTo>
                <a:lnTo>
                  <a:pt x="2713479" y="0"/>
                </a:lnTo>
                <a:lnTo>
                  <a:pt x="2908512" y="438061"/>
                </a:lnTo>
                <a:lnTo>
                  <a:pt x="2524956" y="1044434"/>
                </a:lnTo>
                <a:lnTo>
                  <a:pt x="2821611" y="1044434"/>
                </a:lnTo>
                <a:lnTo>
                  <a:pt x="3204317" y="438061"/>
                </a:lnTo>
                <a:lnTo>
                  <a:pt x="3009850" y="0"/>
                </a:lnTo>
                <a:close/>
              </a:path>
              <a:path w="4305934" h="2552065">
                <a:moveTo>
                  <a:pt x="3593534" y="0"/>
                </a:moveTo>
                <a:lnTo>
                  <a:pt x="3297163" y="0"/>
                </a:lnTo>
                <a:lnTo>
                  <a:pt x="3491913" y="438061"/>
                </a:lnTo>
                <a:lnTo>
                  <a:pt x="3108641" y="1044434"/>
                </a:lnTo>
                <a:lnTo>
                  <a:pt x="3405012" y="1044434"/>
                </a:lnTo>
                <a:lnTo>
                  <a:pt x="3788001" y="438061"/>
                </a:lnTo>
                <a:lnTo>
                  <a:pt x="3593534" y="0"/>
                </a:lnTo>
                <a:close/>
              </a:path>
              <a:path w="4305934" h="2552065">
                <a:moveTo>
                  <a:pt x="4167028" y="0"/>
                </a:moveTo>
                <a:lnTo>
                  <a:pt x="3870657" y="0"/>
                </a:lnTo>
                <a:lnTo>
                  <a:pt x="4065690" y="438061"/>
                </a:lnTo>
                <a:lnTo>
                  <a:pt x="3682417" y="1044434"/>
                </a:lnTo>
                <a:lnTo>
                  <a:pt x="3978789" y="1044434"/>
                </a:lnTo>
                <a:lnTo>
                  <a:pt x="4305663" y="526905"/>
                </a:lnTo>
                <a:lnTo>
                  <a:pt x="4305663" y="311838"/>
                </a:lnTo>
                <a:lnTo>
                  <a:pt x="4167028" y="0"/>
                </a:lnTo>
                <a:close/>
              </a:path>
            </a:pathLst>
          </a:custGeom>
          <a:solidFill>
            <a:srgbClr val="CFE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49630" y="3528374"/>
            <a:ext cx="19939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418C20"/>
                </a:solidFill>
                <a:latin typeface="Roboto"/>
                <a:cs typeface="Roboto"/>
              </a:rPr>
              <a:t>36</a:t>
            </a:r>
            <a:r>
              <a:rPr sz="2000" b="1" spc="-85" dirty="0" smtClean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lang="ru-RU" sz="2000" b="1" spc="-85" dirty="0" smtClean="0">
                <a:solidFill>
                  <a:srgbClr val="418C20"/>
                </a:solidFill>
                <a:latin typeface="Roboto"/>
                <a:cs typeface="Roboto"/>
              </a:rPr>
              <a:t>к</a:t>
            </a:r>
            <a:r>
              <a:rPr sz="2000" b="1" dirty="0" err="1" smtClean="0">
                <a:solidFill>
                  <a:srgbClr val="418C20"/>
                </a:solidFill>
                <a:latin typeface="Roboto"/>
                <a:cs typeface="Roboto"/>
              </a:rPr>
              <a:t>омпетенций</a:t>
            </a:r>
            <a:r>
              <a:rPr sz="2000" b="1" dirty="0" smtClean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spc="-480" dirty="0" smtClean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spc="-25" dirty="0">
                <a:latin typeface="Roboto"/>
                <a:cs typeface="Roboto"/>
              </a:rPr>
              <a:t>для </a:t>
            </a:r>
            <a:r>
              <a:rPr sz="2000" b="1" spc="-20" dirty="0">
                <a:latin typeface="Roboto"/>
                <a:cs typeface="Roboto"/>
              </a:rPr>
              <a:t> </a:t>
            </a:r>
            <a:r>
              <a:rPr sz="2000" b="1" spc="-10" dirty="0">
                <a:latin typeface="Roboto"/>
                <a:cs typeface="Roboto"/>
              </a:rPr>
              <a:t>конкурсантов </a:t>
            </a:r>
            <a:r>
              <a:rPr sz="2000" b="1" spc="-5" dirty="0">
                <a:latin typeface="Roboto"/>
                <a:cs typeface="Roboto"/>
              </a:rPr>
              <a:t> основной </a:t>
            </a:r>
            <a:r>
              <a:rPr sz="2000" b="1" dirty="0">
                <a:latin typeface="Roboto"/>
                <a:cs typeface="Roboto"/>
              </a:rPr>
              <a:t> </a:t>
            </a:r>
            <a:r>
              <a:rPr sz="2000" b="1" spc="-15" dirty="0">
                <a:latin typeface="Roboto"/>
                <a:cs typeface="Roboto"/>
              </a:rPr>
              <a:t>возрастной </a:t>
            </a:r>
            <a:r>
              <a:rPr sz="2000" b="1" spc="-10" dirty="0">
                <a:latin typeface="Roboto"/>
                <a:cs typeface="Roboto"/>
              </a:rPr>
              <a:t> </a:t>
            </a:r>
            <a:r>
              <a:rPr sz="2000" b="1" spc="-5" dirty="0">
                <a:latin typeface="Roboto"/>
                <a:cs typeface="Roboto"/>
              </a:rPr>
              <a:t>категории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433907" y="6296300"/>
            <a:ext cx="238549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80"/>
              </a:lnSpc>
            </a:pPr>
            <a:r>
              <a:rPr spc="150" dirty="0"/>
              <a:t>ПР</a:t>
            </a:r>
            <a:r>
              <a:rPr spc="-65" dirty="0"/>
              <a:t> </a:t>
            </a:r>
            <a:r>
              <a:rPr spc="204" dirty="0"/>
              <a:t>ОФ</a:t>
            </a:r>
            <a:r>
              <a:rPr spc="-60" dirty="0"/>
              <a:t> </a:t>
            </a:r>
            <a:r>
              <a:rPr spc="5" dirty="0"/>
              <a:t>Е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5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spc="145" dirty="0"/>
              <a:t>ОН</a:t>
            </a:r>
            <a:r>
              <a:rPr spc="-65" dirty="0"/>
              <a:t> </a:t>
            </a:r>
            <a:r>
              <a:rPr spc="50" dirty="0"/>
              <a:t>А</a:t>
            </a:r>
            <a:r>
              <a:rPr spc="-60" dirty="0"/>
              <a:t> </a:t>
            </a:r>
            <a:r>
              <a:rPr dirty="0"/>
              <a:t>Л</a:t>
            </a:r>
            <a:r>
              <a:rPr spc="-60" dirty="0"/>
              <a:t> </a:t>
            </a:r>
            <a:r>
              <a:rPr spc="5" dirty="0"/>
              <a:t>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49993" y="3510789"/>
            <a:ext cx="19939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418C20"/>
                </a:solidFill>
                <a:latin typeface="Roboto"/>
                <a:cs typeface="Roboto"/>
              </a:rPr>
              <a:t>7</a:t>
            </a:r>
            <a:r>
              <a:rPr sz="2000" b="1" spc="-85" dirty="0" smtClean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418C20"/>
                </a:solidFill>
                <a:latin typeface="Roboto"/>
                <a:cs typeface="Roboto"/>
              </a:rPr>
              <a:t>компетенций </a:t>
            </a:r>
            <a:r>
              <a:rPr sz="2000" b="1" spc="-480" dirty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spc="-25" dirty="0">
                <a:latin typeface="Roboto"/>
                <a:cs typeface="Roboto"/>
              </a:rPr>
              <a:t>для </a:t>
            </a:r>
            <a:r>
              <a:rPr sz="2000" b="1" spc="-20" dirty="0">
                <a:latin typeface="Roboto"/>
                <a:cs typeface="Roboto"/>
              </a:rPr>
              <a:t> </a:t>
            </a:r>
            <a:r>
              <a:rPr sz="2000" b="1" spc="-10" dirty="0">
                <a:latin typeface="Roboto"/>
                <a:cs typeface="Roboto"/>
              </a:rPr>
              <a:t>конкурсантов </a:t>
            </a:r>
            <a:r>
              <a:rPr sz="2000" b="1" spc="-5" dirty="0">
                <a:latin typeface="Roboto"/>
                <a:cs typeface="Roboto"/>
              </a:rPr>
              <a:t> </a:t>
            </a:r>
            <a:r>
              <a:rPr sz="2000" b="1" spc="-15" dirty="0">
                <a:latin typeface="Roboto"/>
                <a:cs typeface="Roboto"/>
              </a:rPr>
              <a:t>возрастной </a:t>
            </a:r>
            <a:r>
              <a:rPr sz="2000" b="1" spc="-10" dirty="0">
                <a:latin typeface="Roboto"/>
                <a:cs typeface="Roboto"/>
              </a:rPr>
              <a:t> </a:t>
            </a:r>
            <a:r>
              <a:rPr sz="2000" b="1" spc="-5" dirty="0">
                <a:latin typeface="Roboto"/>
                <a:cs typeface="Roboto"/>
              </a:rPr>
              <a:t>категории </a:t>
            </a:r>
            <a:r>
              <a:rPr sz="2000" b="1" dirty="0">
                <a:latin typeface="Roboto"/>
                <a:cs typeface="Roboto"/>
              </a:rPr>
              <a:t> </a:t>
            </a:r>
            <a:r>
              <a:rPr sz="2000" b="1" spc="-5" dirty="0">
                <a:latin typeface="Roboto"/>
                <a:cs typeface="Roboto"/>
              </a:rPr>
              <a:t>юниоры</a:t>
            </a:r>
            <a:endParaRPr sz="20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907" y="6283452"/>
            <a:ext cx="230929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0" dirty="0">
                <a:latin typeface="Roboto"/>
                <a:cs typeface="Roboto"/>
              </a:rPr>
              <a:t>ПР</a:t>
            </a:r>
            <a:r>
              <a:rPr sz="1400" b="1" spc="-65" dirty="0">
                <a:latin typeface="Roboto"/>
                <a:cs typeface="Roboto"/>
              </a:rPr>
              <a:t> </a:t>
            </a:r>
            <a:r>
              <a:rPr sz="1400" b="1" spc="204" dirty="0">
                <a:latin typeface="Roboto"/>
                <a:cs typeface="Roboto"/>
              </a:rPr>
              <a:t>ОФ</a:t>
            </a:r>
            <a:r>
              <a:rPr sz="1400" b="1" spc="-60" dirty="0">
                <a:latin typeface="Roboto"/>
                <a:cs typeface="Roboto"/>
              </a:rPr>
              <a:t> </a:t>
            </a:r>
            <a:r>
              <a:rPr sz="1400" b="1" spc="5" dirty="0">
                <a:latin typeface="Roboto"/>
                <a:cs typeface="Roboto"/>
              </a:rPr>
              <a:t>Е</a:t>
            </a:r>
            <a:r>
              <a:rPr sz="1400" b="1" spc="-60" dirty="0">
                <a:latin typeface="Roboto"/>
                <a:cs typeface="Roboto"/>
              </a:rPr>
              <a:t> </a:t>
            </a:r>
            <a:r>
              <a:rPr sz="1400" b="1" spc="25" dirty="0">
                <a:latin typeface="Roboto"/>
                <a:cs typeface="Roboto"/>
              </a:rPr>
              <a:t>С</a:t>
            </a:r>
            <a:r>
              <a:rPr sz="1400" b="1" spc="-60" dirty="0">
                <a:latin typeface="Roboto"/>
                <a:cs typeface="Roboto"/>
              </a:rPr>
              <a:t> </a:t>
            </a:r>
            <a:r>
              <a:rPr sz="1400" b="1" spc="25" dirty="0">
                <a:latin typeface="Roboto"/>
                <a:cs typeface="Roboto"/>
              </a:rPr>
              <a:t>С</a:t>
            </a:r>
            <a:r>
              <a:rPr sz="1400" b="1" spc="-65" dirty="0">
                <a:latin typeface="Roboto"/>
                <a:cs typeface="Roboto"/>
              </a:rPr>
              <a:t> </a:t>
            </a:r>
            <a:r>
              <a:rPr sz="1400" b="1" dirty="0">
                <a:latin typeface="Roboto"/>
                <a:cs typeface="Roboto"/>
              </a:rPr>
              <a:t>И</a:t>
            </a:r>
            <a:r>
              <a:rPr sz="1400" b="1" spc="-60" dirty="0">
                <a:latin typeface="Roboto"/>
                <a:cs typeface="Roboto"/>
              </a:rPr>
              <a:t> </a:t>
            </a:r>
            <a:r>
              <a:rPr sz="1400" b="1" spc="145" dirty="0">
                <a:latin typeface="Roboto"/>
                <a:cs typeface="Roboto"/>
              </a:rPr>
              <a:t>ОН</a:t>
            </a:r>
            <a:r>
              <a:rPr sz="1400" b="1" spc="-65" dirty="0">
                <a:latin typeface="Roboto"/>
                <a:cs typeface="Roboto"/>
              </a:rPr>
              <a:t> </a:t>
            </a:r>
            <a:r>
              <a:rPr sz="1400" b="1" spc="50" dirty="0">
                <a:latin typeface="Roboto"/>
                <a:cs typeface="Roboto"/>
              </a:rPr>
              <a:t>А</a:t>
            </a:r>
            <a:r>
              <a:rPr sz="1400" b="1" spc="-60" dirty="0">
                <a:latin typeface="Roboto"/>
                <a:cs typeface="Roboto"/>
              </a:rPr>
              <a:t> </a:t>
            </a:r>
            <a:r>
              <a:rPr sz="1400" b="1" dirty="0">
                <a:latin typeface="Roboto"/>
                <a:cs typeface="Roboto"/>
              </a:rPr>
              <a:t>Л</a:t>
            </a:r>
            <a:r>
              <a:rPr sz="1400" b="1" spc="-60" dirty="0">
                <a:latin typeface="Roboto"/>
                <a:cs typeface="Roboto"/>
              </a:rPr>
              <a:t> </a:t>
            </a:r>
            <a:r>
              <a:rPr sz="1400" b="1" spc="5" dirty="0">
                <a:latin typeface="Roboto"/>
                <a:cs typeface="Roboto"/>
              </a:rPr>
              <a:t>Ы</a:t>
            </a:r>
            <a:endParaRPr sz="1400" dirty="0">
              <a:latin typeface="Roboto"/>
              <a:cs typeface="Robo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00213" y="4306065"/>
            <a:ext cx="8891905" cy="2552065"/>
            <a:chOff x="3300213" y="4306065"/>
            <a:chExt cx="8891905" cy="25520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0213" y="6185379"/>
              <a:ext cx="954228" cy="6726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7972" y="6160604"/>
              <a:ext cx="662999" cy="59487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86336" y="4306065"/>
              <a:ext cx="4305935" cy="2552065"/>
            </a:xfrm>
            <a:custGeom>
              <a:avLst/>
              <a:gdLst/>
              <a:ahLst/>
              <a:cxnLst/>
              <a:rect l="l" t="t" r="r" b="b"/>
              <a:pathLst>
                <a:path w="4305934" h="2552065">
                  <a:moveTo>
                    <a:pt x="484893" y="1044434"/>
                  </a:moveTo>
                  <a:lnTo>
                    <a:pt x="188522" y="1044434"/>
                  </a:lnTo>
                  <a:lnTo>
                    <a:pt x="383555" y="1482494"/>
                  </a:lnTo>
                  <a:lnTo>
                    <a:pt x="0" y="2089150"/>
                  </a:lnTo>
                  <a:lnTo>
                    <a:pt x="195032" y="2526928"/>
                  </a:lnTo>
                  <a:lnTo>
                    <a:pt x="179222" y="2551934"/>
                  </a:lnTo>
                  <a:lnTo>
                    <a:pt x="475333" y="2551934"/>
                  </a:lnTo>
                  <a:lnTo>
                    <a:pt x="491120" y="2526928"/>
                  </a:lnTo>
                  <a:lnTo>
                    <a:pt x="296371" y="2089150"/>
                  </a:lnTo>
                  <a:lnTo>
                    <a:pt x="296654" y="2089150"/>
                  </a:lnTo>
                  <a:lnTo>
                    <a:pt x="679643" y="1482494"/>
                  </a:lnTo>
                  <a:lnTo>
                    <a:pt x="484893" y="1044434"/>
                  </a:lnTo>
                  <a:close/>
                </a:path>
                <a:path w="4305934" h="2552065">
                  <a:moveTo>
                    <a:pt x="1068577" y="1044434"/>
                  </a:moveTo>
                  <a:lnTo>
                    <a:pt x="771923" y="1044434"/>
                  </a:lnTo>
                  <a:lnTo>
                    <a:pt x="966956" y="1482494"/>
                  </a:lnTo>
                  <a:lnTo>
                    <a:pt x="583684" y="2089150"/>
                  </a:lnTo>
                  <a:lnTo>
                    <a:pt x="583401" y="2089150"/>
                  </a:lnTo>
                  <a:lnTo>
                    <a:pt x="778433" y="2526928"/>
                  </a:lnTo>
                  <a:lnTo>
                    <a:pt x="762635" y="2551934"/>
                  </a:lnTo>
                  <a:lnTo>
                    <a:pt x="1058734" y="2551934"/>
                  </a:lnTo>
                  <a:lnTo>
                    <a:pt x="1074521" y="2526928"/>
                  </a:lnTo>
                  <a:lnTo>
                    <a:pt x="880055" y="2089150"/>
                  </a:lnTo>
                  <a:lnTo>
                    <a:pt x="1263044" y="1482494"/>
                  </a:lnTo>
                  <a:lnTo>
                    <a:pt x="1068577" y="1044434"/>
                  </a:lnTo>
                  <a:close/>
                </a:path>
                <a:path w="4305934" h="2552065">
                  <a:moveTo>
                    <a:pt x="1453548" y="2089150"/>
                  </a:moveTo>
                  <a:lnTo>
                    <a:pt x="1157177" y="2089150"/>
                  </a:lnTo>
                  <a:lnTo>
                    <a:pt x="1352210" y="2526928"/>
                  </a:lnTo>
                  <a:lnTo>
                    <a:pt x="1336412" y="2551934"/>
                  </a:lnTo>
                  <a:lnTo>
                    <a:pt x="1632512" y="2551934"/>
                  </a:lnTo>
                  <a:lnTo>
                    <a:pt x="1648298" y="2526928"/>
                  </a:lnTo>
                  <a:lnTo>
                    <a:pt x="1453548" y="2089150"/>
                  </a:lnTo>
                  <a:close/>
                </a:path>
                <a:path w="4305934" h="2552065">
                  <a:moveTo>
                    <a:pt x="2225755" y="1044434"/>
                  </a:moveTo>
                  <a:lnTo>
                    <a:pt x="1929383" y="1044434"/>
                  </a:lnTo>
                  <a:lnTo>
                    <a:pt x="2124417" y="1482494"/>
                  </a:lnTo>
                  <a:lnTo>
                    <a:pt x="1740861" y="2089150"/>
                  </a:lnTo>
                  <a:lnTo>
                    <a:pt x="1935894" y="2526928"/>
                  </a:lnTo>
                  <a:lnTo>
                    <a:pt x="1920084" y="2551934"/>
                  </a:lnTo>
                  <a:lnTo>
                    <a:pt x="2215924" y="2551934"/>
                  </a:lnTo>
                  <a:lnTo>
                    <a:pt x="2231699" y="2526928"/>
                  </a:lnTo>
                  <a:lnTo>
                    <a:pt x="2037232" y="2089150"/>
                  </a:lnTo>
                  <a:lnTo>
                    <a:pt x="2037515" y="2089150"/>
                  </a:lnTo>
                  <a:lnTo>
                    <a:pt x="2420222" y="1482494"/>
                  </a:lnTo>
                  <a:lnTo>
                    <a:pt x="2225755" y="1044434"/>
                  </a:lnTo>
                  <a:close/>
                </a:path>
                <a:path w="4305934" h="2552065">
                  <a:moveTo>
                    <a:pt x="2825856" y="1044434"/>
                  </a:moveTo>
                  <a:lnTo>
                    <a:pt x="2529485" y="1044434"/>
                  </a:lnTo>
                  <a:lnTo>
                    <a:pt x="2724519" y="1482494"/>
                  </a:lnTo>
                  <a:lnTo>
                    <a:pt x="2340963" y="2089150"/>
                  </a:lnTo>
                  <a:lnTo>
                    <a:pt x="2535996" y="2526928"/>
                  </a:lnTo>
                  <a:lnTo>
                    <a:pt x="2520186" y="2551934"/>
                  </a:lnTo>
                  <a:lnTo>
                    <a:pt x="2816298" y="2551934"/>
                  </a:lnTo>
                  <a:lnTo>
                    <a:pt x="2832084" y="2526928"/>
                  </a:lnTo>
                  <a:lnTo>
                    <a:pt x="2637334" y="2089150"/>
                  </a:lnTo>
                  <a:lnTo>
                    <a:pt x="2637617" y="2089150"/>
                  </a:lnTo>
                  <a:lnTo>
                    <a:pt x="3020607" y="1482494"/>
                  </a:lnTo>
                  <a:lnTo>
                    <a:pt x="2825856" y="1044434"/>
                  </a:lnTo>
                  <a:close/>
                </a:path>
                <a:path w="4305934" h="2552065">
                  <a:moveTo>
                    <a:pt x="3409541" y="1044434"/>
                  </a:moveTo>
                  <a:lnTo>
                    <a:pt x="3112886" y="1044434"/>
                  </a:lnTo>
                  <a:lnTo>
                    <a:pt x="3307919" y="1482494"/>
                  </a:lnTo>
                  <a:lnTo>
                    <a:pt x="2924647" y="2089150"/>
                  </a:lnTo>
                  <a:lnTo>
                    <a:pt x="2924364" y="2089150"/>
                  </a:lnTo>
                  <a:lnTo>
                    <a:pt x="3119398" y="2526928"/>
                  </a:lnTo>
                  <a:lnTo>
                    <a:pt x="3103599" y="2551934"/>
                  </a:lnTo>
                  <a:lnTo>
                    <a:pt x="3399699" y="2551934"/>
                  </a:lnTo>
                  <a:lnTo>
                    <a:pt x="3415485" y="2526928"/>
                  </a:lnTo>
                  <a:lnTo>
                    <a:pt x="3221018" y="2089150"/>
                  </a:lnTo>
                  <a:lnTo>
                    <a:pt x="3604008" y="1482494"/>
                  </a:lnTo>
                  <a:lnTo>
                    <a:pt x="3409541" y="1044434"/>
                  </a:lnTo>
                  <a:close/>
                </a:path>
                <a:path w="4305934" h="2552065">
                  <a:moveTo>
                    <a:pt x="3794512" y="2089150"/>
                  </a:moveTo>
                  <a:lnTo>
                    <a:pt x="3498141" y="2089150"/>
                  </a:lnTo>
                  <a:lnTo>
                    <a:pt x="3693173" y="2526928"/>
                  </a:lnTo>
                  <a:lnTo>
                    <a:pt x="3677375" y="2551934"/>
                  </a:lnTo>
                  <a:lnTo>
                    <a:pt x="3973475" y="2551934"/>
                  </a:lnTo>
                  <a:lnTo>
                    <a:pt x="3989261" y="2526928"/>
                  </a:lnTo>
                  <a:lnTo>
                    <a:pt x="3794512" y="2089150"/>
                  </a:lnTo>
                  <a:close/>
                </a:path>
                <a:path w="4305934" h="2552065">
                  <a:moveTo>
                    <a:pt x="4305663" y="1735113"/>
                  </a:moveTo>
                  <a:lnTo>
                    <a:pt x="4081824" y="2089150"/>
                  </a:lnTo>
                  <a:lnTo>
                    <a:pt x="4276858" y="2526928"/>
                  </a:lnTo>
                  <a:lnTo>
                    <a:pt x="4261048" y="2551934"/>
                  </a:lnTo>
                  <a:lnTo>
                    <a:pt x="4305663" y="2551934"/>
                  </a:lnTo>
                  <a:lnTo>
                    <a:pt x="4305663" y="1735113"/>
                  </a:lnTo>
                  <a:close/>
                </a:path>
                <a:path w="4305934" h="2552065">
                  <a:moveTo>
                    <a:pt x="1642070" y="1044434"/>
                  </a:moveTo>
                  <a:lnTo>
                    <a:pt x="1345699" y="1044434"/>
                  </a:lnTo>
                  <a:lnTo>
                    <a:pt x="1540733" y="1482494"/>
                  </a:lnTo>
                  <a:lnTo>
                    <a:pt x="1157460" y="2089150"/>
                  </a:lnTo>
                  <a:lnTo>
                    <a:pt x="1453831" y="2089150"/>
                  </a:lnTo>
                  <a:lnTo>
                    <a:pt x="1836821" y="1482494"/>
                  </a:lnTo>
                  <a:lnTo>
                    <a:pt x="1642070" y="1044434"/>
                  </a:lnTo>
                  <a:close/>
                </a:path>
                <a:path w="4305934" h="2552065">
                  <a:moveTo>
                    <a:pt x="3983034" y="1044434"/>
                  </a:moveTo>
                  <a:lnTo>
                    <a:pt x="3686663" y="1044434"/>
                  </a:lnTo>
                  <a:lnTo>
                    <a:pt x="3881696" y="1482494"/>
                  </a:lnTo>
                  <a:lnTo>
                    <a:pt x="3498424" y="2089150"/>
                  </a:lnTo>
                  <a:lnTo>
                    <a:pt x="3794795" y="2089150"/>
                  </a:lnTo>
                  <a:lnTo>
                    <a:pt x="4177784" y="1482494"/>
                  </a:lnTo>
                  <a:lnTo>
                    <a:pt x="3983034" y="1044434"/>
                  </a:lnTo>
                  <a:close/>
                </a:path>
                <a:path w="4305934" h="2552065">
                  <a:moveTo>
                    <a:pt x="4305663" y="981395"/>
                  </a:moveTo>
                  <a:lnTo>
                    <a:pt x="4265818" y="1044434"/>
                  </a:lnTo>
                  <a:lnTo>
                    <a:pt x="4270348" y="1044434"/>
                  </a:lnTo>
                  <a:lnTo>
                    <a:pt x="4305663" y="1123754"/>
                  </a:lnTo>
                  <a:lnTo>
                    <a:pt x="4305663" y="981395"/>
                  </a:lnTo>
                  <a:close/>
                </a:path>
                <a:path w="4305934" h="2552065">
                  <a:moveTo>
                    <a:pt x="668887" y="0"/>
                  </a:moveTo>
                  <a:lnTo>
                    <a:pt x="372516" y="0"/>
                  </a:lnTo>
                  <a:lnTo>
                    <a:pt x="567549" y="438061"/>
                  </a:lnTo>
                  <a:lnTo>
                    <a:pt x="183993" y="1044434"/>
                  </a:lnTo>
                  <a:lnTo>
                    <a:pt x="480648" y="1044434"/>
                  </a:lnTo>
                  <a:lnTo>
                    <a:pt x="863636" y="438061"/>
                  </a:lnTo>
                  <a:lnTo>
                    <a:pt x="668887" y="0"/>
                  </a:lnTo>
                  <a:close/>
                </a:path>
                <a:path w="4305934" h="2552065">
                  <a:moveTo>
                    <a:pt x="1252570" y="0"/>
                  </a:moveTo>
                  <a:lnTo>
                    <a:pt x="955917" y="0"/>
                  </a:lnTo>
                  <a:lnTo>
                    <a:pt x="1150950" y="438061"/>
                  </a:lnTo>
                  <a:lnTo>
                    <a:pt x="767676" y="1044434"/>
                  </a:lnTo>
                  <a:lnTo>
                    <a:pt x="1064047" y="1044434"/>
                  </a:lnTo>
                  <a:lnTo>
                    <a:pt x="1447037" y="438061"/>
                  </a:lnTo>
                  <a:lnTo>
                    <a:pt x="1252570" y="0"/>
                  </a:lnTo>
                  <a:close/>
                </a:path>
                <a:path w="4305934" h="2552065">
                  <a:moveTo>
                    <a:pt x="1826064" y="0"/>
                  </a:moveTo>
                  <a:lnTo>
                    <a:pt x="1529693" y="0"/>
                  </a:lnTo>
                  <a:lnTo>
                    <a:pt x="1724727" y="438061"/>
                  </a:lnTo>
                  <a:lnTo>
                    <a:pt x="1341454" y="1044434"/>
                  </a:lnTo>
                  <a:lnTo>
                    <a:pt x="1637825" y="1044434"/>
                  </a:lnTo>
                  <a:lnTo>
                    <a:pt x="2020815" y="438061"/>
                  </a:lnTo>
                  <a:lnTo>
                    <a:pt x="1826064" y="0"/>
                  </a:lnTo>
                  <a:close/>
                </a:path>
                <a:path w="4305934" h="2552065">
                  <a:moveTo>
                    <a:pt x="2409748" y="0"/>
                  </a:moveTo>
                  <a:lnTo>
                    <a:pt x="2113377" y="0"/>
                  </a:lnTo>
                  <a:lnTo>
                    <a:pt x="2308410" y="438061"/>
                  </a:lnTo>
                  <a:lnTo>
                    <a:pt x="1924855" y="1044434"/>
                  </a:lnTo>
                  <a:lnTo>
                    <a:pt x="2221509" y="1044434"/>
                  </a:lnTo>
                  <a:lnTo>
                    <a:pt x="2604215" y="438061"/>
                  </a:lnTo>
                  <a:lnTo>
                    <a:pt x="2409748" y="0"/>
                  </a:lnTo>
                  <a:close/>
                </a:path>
                <a:path w="4305934" h="2552065">
                  <a:moveTo>
                    <a:pt x="3009850" y="0"/>
                  </a:moveTo>
                  <a:lnTo>
                    <a:pt x="2713479" y="0"/>
                  </a:lnTo>
                  <a:lnTo>
                    <a:pt x="2908512" y="438061"/>
                  </a:lnTo>
                  <a:lnTo>
                    <a:pt x="2524956" y="1044434"/>
                  </a:lnTo>
                  <a:lnTo>
                    <a:pt x="2821611" y="1044434"/>
                  </a:lnTo>
                  <a:lnTo>
                    <a:pt x="3204317" y="438061"/>
                  </a:lnTo>
                  <a:lnTo>
                    <a:pt x="3009850" y="0"/>
                  </a:lnTo>
                  <a:close/>
                </a:path>
                <a:path w="4305934" h="2552065">
                  <a:moveTo>
                    <a:pt x="3593534" y="0"/>
                  </a:moveTo>
                  <a:lnTo>
                    <a:pt x="3297163" y="0"/>
                  </a:lnTo>
                  <a:lnTo>
                    <a:pt x="3491913" y="438061"/>
                  </a:lnTo>
                  <a:lnTo>
                    <a:pt x="3108641" y="1044434"/>
                  </a:lnTo>
                  <a:lnTo>
                    <a:pt x="3405012" y="1044434"/>
                  </a:lnTo>
                  <a:lnTo>
                    <a:pt x="3788001" y="438061"/>
                  </a:lnTo>
                  <a:lnTo>
                    <a:pt x="3593534" y="0"/>
                  </a:lnTo>
                  <a:close/>
                </a:path>
                <a:path w="4305934" h="2552065">
                  <a:moveTo>
                    <a:pt x="4167028" y="0"/>
                  </a:moveTo>
                  <a:lnTo>
                    <a:pt x="3870657" y="0"/>
                  </a:lnTo>
                  <a:lnTo>
                    <a:pt x="4065690" y="438061"/>
                  </a:lnTo>
                  <a:lnTo>
                    <a:pt x="3682417" y="1044434"/>
                  </a:lnTo>
                  <a:lnTo>
                    <a:pt x="3978789" y="1044434"/>
                  </a:lnTo>
                  <a:lnTo>
                    <a:pt x="4305663" y="526905"/>
                  </a:lnTo>
                  <a:lnTo>
                    <a:pt x="4305663" y="311838"/>
                  </a:lnTo>
                  <a:lnTo>
                    <a:pt x="4167028" y="0"/>
                  </a:lnTo>
                  <a:close/>
                </a:path>
              </a:pathLst>
            </a:custGeom>
            <a:solidFill>
              <a:srgbClr val="CFE6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4696" y="229107"/>
            <a:ext cx="1029330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</a:t>
            </a:r>
            <a:r>
              <a:rPr spc="10" dirty="0"/>
              <a:t> </a:t>
            </a:r>
            <a:r>
              <a:rPr spc="5" dirty="0"/>
              <a:t>Распределение</a:t>
            </a:r>
            <a:r>
              <a:rPr spc="10" dirty="0"/>
              <a:t> </a:t>
            </a:r>
            <a:r>
              <a:rPr dirty="0"/>
              <a:t>компетенций</a:t>
            </a:r>
            <a:r>
              <a:rPr spc="15" dirty="0"/>
              <a:t> </a:t>
            </a:r>
            <a:r>
              <a:rPr dirty="0"/>
              <a:t>по</a:t>
            </a:r>
            <a:r>
              <a:rPr spc="15" dirty="0"/>
              <a:t> </a:t>
            </a:r>
            <a:r>
              <a:rPr spc="-20" dirty="0"/>
              <a:t>базовым</a:t>
            </a:r>
            <a:r>
              <a:rPr spc="10" dirty="0"/>
              <a:t> </a:t>
            </a:r>
            <a:r>
              <a:rPr spc="-20" dirty="0"/>
              <a:t>площадкам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14383" y="217932"/>
            <a:ext cx="2590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5FCD34"/>
                </a:solidFill>
                <a:latin typeface="Roboto"/>
                <a:cs typeface="Roboto"/>
              </a:rPr>
              <a:t>5</a:t>
            </a:r>
            <a:endParaRPr sz="32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9751" y="730253"/>
            <a:ext cx="850244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indent="-195580">
              <a:lnSpc>
                <a:spcPct val="100000"/>
              </a:lnSpc>
              <a:spcBef>
                <a:spcPts val="100"/>
              </a:spcBef>
              <a:buClr>
                <a:srgbClr val="418C20"/>
              </a:buClr>
              <a:buChar char="&gt;"/>
              <a:tabLst>
                <a:tab pos="208279" algn="l"/>
              </a:tabLst>
            </a:pPr>
            <a:r>
              <a:rPr lang="ru-RU" sz="2000" b="1" spc="20" dirty="0" smtClean="0">
                <a:latin typeface="Roboto"/>
                <a:cs typeface="Roboto"/>
              </a:rPr>
              <a:t>площадки на базе образовательных организаций;</a:t>
            </a:r>
            <a:endParaRPr sz="2000" dirty="0">
              <a:latin typeface="Roboto"/>
              <a:cs typeface="Roboto"/>
            </a:endParaRPr>
          </a:p>
          <a:p>
            <a:pPr marL="207645" indent="-195580">
              <a:lnSpc>
                <a:spcPct val="100000"/>
              </a:lnSpc>
              <a:buClr>
                <a:srgbClr val="418C20"/>
              </a:buClr>
              <a:buChar char="&gt;"/>
              <a:tabLst>
                <a:tab pos="208279" algn="l"/>
              </a:tabLst>
            </a:pPr>
            <a:r>
              <a:rPr sz="2000" b="1" spc="-15" dirty="0">
                <a:latin typeface="Roboto"/>
                <a:cs typeface="Roboto"/>
              </a:rPr>
              <a:t>площадки</a:t>
            </a:r>
            <a:r>
              <a:rPr sz="2000" b="1" spc="-5" dirty="0">
                <a:latin typeface="Roboto"/>
                <a:cs typeface="Roboto"/>
              </a:rPr>
              <a:t> </a:t>
            </a:r>
            <a:r>
              <a:rPr sz="2000" b="1" spc="-10" dirty="0">
                <a:latin typeface="Roboto"/>
                <a:cs typeface="Roboto"/>
              </a:rPr>
              <a:t>индустриального </a:t>
            </a:r>
            <a:r>
              <a:rPr sz="2000" b="1" spc="-5" dirty="0">
                <a:latin typeface="Roboto"/>
                <a:cs typeface="Roboto"/>
              </a:rPr>
              <a:t>партнера.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4405" y="2106437"/>
            <a:ext cx="217149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418C20"/>
                </a:solidFill>
                <a:latin typeface="Roboto"/>
                <a:cs typeface="Roboto"/>
              </a:rPr>
              <a:t>12 </a:t>
            </a:r>
            <a:r>
              <a:rPr sz="2000" b="1" spc="-15" dirty="0" err="1" smtClean="0">
                <a:solidFill>
                  <a:srgbClr val="418C20"/>
                </a:solidFill>
                <a:latin typeface="Roboto"/>
                <a:cs typeface="Roboto"/>
              </a:rPr>
              <a:t>площадок</a:t>
            </a:r>
            <a:r>
              <a:rPr sz="2000" b="1" spc="-15" dirty="0" smtClean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spc="-10" dirty="0" smtClean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spc="-25" dirty="0">
                <a:latin typeface="Roboto"/>
                <a:cs typeface="Roboto"/>
              </a:rPr>
              <a:t>для</a:t>
            </a:r>
            <a:r>
              <a:rPr sz="2000" b="1" spc="-75" dirty="0">
                <a:latin typeface="Roboto"/>
                <a:cs typeface="Roboto"/>
              </a:rPr>
              <a:t> </a:t>
            </a:r>
            <a:r>
              <a:rPr sz="2000" b="1" spc="-5" dirty="0">
                <a:latin typeface="Roboto"/>
                <a:cs typeface="Roboto"/>
              </a:rPr>
              <a:t>проведения </a:t>
            </a:r>
            <a:r>
              <a:rPr sz="2000" b="1" spc="-480" dirty="0">
                <a:latin typeface="Roboto"/>
                <a:cs typeface="Roboto"/>
              </a:rPr>
              <a:t> </a:t>
            </a:r>
            <a:r>
              <a:rPr sz="2000" b="1" spc="-10" dirty="0">
                <a:latin typeface="Roboto"/>
                <a:cs typeface="Roboto"/>
              </a:rPr>
              <a:t>конкурсной </a:t>
            </a:r>
            <a:r>
              <a:rPr sz="2000" b="1" spc="-5" dirty="0">
                <a:latin typeface="Roboto"/>
                <a:cs typeface="Roboto"/>
              </a:rPr>
              <a:t> </a:t>
            </a:r>
            <a:r>
              <a:rPr sz="2000" b="1" spc="-10" dirty="0">
                <a:latin typeface="Roboto"/>
                <a:cs typeface="Roboto"/>
              </a:rPr>
              <a:t>части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2400" y="2073990"/>
            <a:ext cx="2362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25" dirty="0" smtClean="0">
                <a:solidFill>
                  <a:srgbClr val="418C20"/>
                </a:solidFill>
                <a:latin typeface="Roboto"/>
                <a:cs typeface="Roboto"/>
              </a:rPr>
              <a:t>один</a:t>
            </a:r>
            <a:r>
              <a:rPr sz="2000" b="1" spc="-75" dirty="0" smtClean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spc="-10" dirty="0" err="1" smtClean="0">
                <a:solidFill>
                  <a:srgbClr val="418C20"/>
                </a:solidFill>
                <a:latin typeface="Roboto"/>
                <a:cs typeface="Roboto"/>
              </a:rPr>
              <a:t>поток</a:t>
            </a:r>
            <a:r>
              <a:rPr sz="2000" b="1" spc="-10" dirty="0" smtClean="0">
                <a:solidFill>
                  <a:srgbClr val="418C20"/>
                </a:solidFill>
                <a:latin typeface="Roboto"/>
                <a:cs typeface="Roboto"/>
              </a:rPr>
              <a:t>:</a:t>
            </a:r>
            <a:endParaRPr sz="2000" dirty="0">
              <a:latin typeface="Roboto"/>
              <a:cs typeface="Roboto"/>
            </a:endParaRPr>
          </a:p>
          <a:p>
            <a:pPr marL="174625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000" b="1" spc="-5" dirty="0">
                <a:latin typeface="Roboto"/>
                <a:cs typeface="Roboto"/>
              </a:rPr>
              <a:t>юниоры</a:t>
            </a:r>
            <a:endParaRPr sz="2000" dirty="0">
              <a:latin typeface="Roboto"/>
              <a:cs typeface="Roboto"/>
            </a:endParaRPr>
          </a:p>
          <a:p>
            <a:pPr marL="174625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lang="ru-RU" sz="2000" b="1" spc="-5" dirty="0" smtClean="0">
                <a:latin typeface="Roboto"/>
                <a:cs typeface="Roboto"/>
              </a:rPr>
              <a:t>о</a:t>
            </a:r>
            <a:r>
              <a:rPr sz="2000" b="1" spc="-5" dirty="0" err="1" smtClean="0">
                <a:latin typeface="Roboto"/>
                <a:cs typeface="Roboto"/>
              </a:rPr>
              <a:t>снов</a:t>
            </a:r>
            <a:r>
              <a:rPr lang="ru-RU" sz="2000" b="1" spc="-5" dirty="0" err="1" smtClean="0">
                <a:latin typeface="Roboto"/>
                <a:cs typeface="Roboto"/>
              </a:rPr>
              <a:t>ная</a:t>
            </a:r>
            <a:r>
              <a:rPr lang="ru-RU" sz="2000" b="1" spc="-5" dirty="0" smtClean="0">
                <a:latin typeface="Roboto"/>
                <a:cs typeface="Roboto"/>
              </a:rPr>
              <a:t> группа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12246" y="2073990"/>
            <a:ext cx="19481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418C20"/>
                </a:solidFill>
                <a:latin typeface="Roboto"/>
                <a:cs typeface="Roboto"/>
              </a:rPr>
              <a:t>общие </a:t>
            </a:r>
            <a:r>
              <a:rPr sz="2000" b="1" spc="10" dirty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spc="5" dirty="0">
                <a:latin typeface="Roboto"/>
                <a:cs typeface="Roboto"/>
              </a:rPr>
              <a:t>церемонии </a:t>
            </a:r>
            <a:r>
              <a:rPr sz="2000" b="1" spc="-484" dirty="0">
                <a:latin typeface="Roboto"/>
                <a:cs typeface="Roboto"/>
              </a:rPr>
              <a:t> </a:t>
            </a:r>
            <a:r>
              <a:rPr sz="2000" b="1" spc="-20" dirty="0">
                <a:latin typeface="Roboto"/>
                <a:cs typeface="Roboto"/>
              </a:rPr>
              <a:t>открытия</a:t>
            </a:r>
            <a:r>
              <a:rPr sz="2000" b="1" spc="-70" dirty="0">
                <a:latin typeface="Roboto"/>
                <a:cs typeface="Roboto"/>
              </a:rPr>
              <a:t> </a:t>
            </a:r>
            <a:r>
              <a:rPr sz="2000" b="1" spc="5" dirty="0">
                <a:latin typeface="Roboto"/>
                <a:cs typeface="Roboto"/>
              </a:rPr>
              <a:t>и </a:t>
            </a:r>
            <a:r>
              <a:rPr sz="2000" b="1" spc="-484" dirty="0">
                <a:latin typeface="Roboto"/>
                <a:cs typeface="Roboto"/>
              </a:rPr>
              <a:t> </a:t>
            </a:r>
            <a:r>
              <a:rPr sz="2000" b="1" spc="-25" dirty="0">
                <a:latin typeface="Roboto"/>
                <a:cs typeface="Roboto"/>
              </a:rPr>
              <a:t>закрытия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8042" y="3436115"/>
            <a:ext cx="10811557" cy="918841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290"/>
              </a:lnSpc>
              <a:spcBef>
                <a:spcPts val="265"/>
              </a:spcBef>
            </a:pPr>
            <a:r>
              <a:rPr sz="2800" b="1" dirty="0">
                <a:latin typeface="Roboto"/>
                <a:cs typeface="Roboto"/>
              </a:rPr>
              <a:t>5. </a:t>
            </a:r>
            <a:r>
              <a:rPr sz="2800" b="1" spc="-5" dirty="0">
                <a:latin typeface="Roboto"/>
                <a:cs typeface="Roboto"/>
              </a:rPr>
              <a:t>Отбор</a:t>
            </a:r>
            <a:r>
              <a:rPr sz="2800" b="1" spc="5" dirty="0">
                <a:latin typeface="Roboto"/>
                <a:cs typeface="Roboto"/>
              </a:rPr>
              <a:t> </a:t>
            </a:r>
            <a:r>
              <a:rPr sz="2800" b="1" spc="-30" dirty="0">
                <a:latin typeface="Roboto"/>
                <a:cs typeface="Roboto"/>
              </a:rPr>
              <a:t>кандидатов</a:t>
            </a:r>
            <a:r>
              <a:rPr sz="2800" b="1" spc="5" dirty="0">
                <a:latin typeface="Roboto"/>
                <a:cs typeface="Roboto"/>
              </a:rPr>
              <a:t> </a:t>
            </a:r>
            <a:r>
              <a:rPr sz="2800" b="1" dirty="0">
                <a:latin typeface="Roboto"/>
                <a:cs typeface="Roboto"/>
              </a:rPr>
              <a:t>на</a:t>
            </a:r>
            <a:r>
              <a:rPr sz="2800" b="1" spc="5" dirty="0">
                <a:latin typeface="Roboto"/>
                <a:cs typeface="Roboto"/>
              </a:rPr>
              <a:t> </a:t>
            </a:r>
            <a:r>
              <a:rPr sz="2800" b="1" dirty="0">
                <a:latin typeface="Roboto"/>
                <a:cs typeface="Roboto"/>
              </a:rPr>
              <a:t>роль</a:t>
            </a:r>
            <a:r>
              <a:rPr sz="2800" b="1" spc="5" dirty="0">
                <a:latin typeface="Roboto"/>
                <a:cs typeface="Roboto"/>
              </a:rPr>
              <a:t> </a:t>
            </a:r>
            <a:r>
              <a:rPr sz="2800" b="1" spc="-20" dirty="0">
                <a:latin typeface="Roboto"/>
                <a:cs typeface="Roboto"/>
              </a:rPr>
              <a:t>эксперта-методиста</a:t>
            </a:r>
            <a:r>
              <a:rPr sz="2800" b="1" dirty="0">
                <a:latin typeface="Roboto"/>
                <a:cs typeface="Roboto"/>
              </a:rPr>
              <a:t> </a:t>
            </a:r>
            <a:r>
              <a:rPr sz="2800" b="1" spc="5" dirty="0">
                <a:latin typeface="Roboto"/>
                <a:cs typeface="Roboto"/>
              </a:rPr>
              <a:t>и </a:t>
            </a:r>
            <a:endParaRPr lang="ru-RU" sz="2800" b="1" spc="5" dirty="0" smtClean="0">
              <a:latin typeface="Roboto"/>
              <a:cs typeface="Roboto"/>
            </a:endParaRPr>
          </a:p>
          <a:p>
            <a:pPr marL="12700" marR="5080">
              <a:lnSpc>
                <a:spcPts val="3290"/>
              </a:lnSpc>
              <a:spcBef>
                <a:spcPts val="265"/>
              </a:spcBef>
            </a:pPr>
            <a:r>
              <a:rPr sz="2800" b="1" spc="-680" dirty="0" smtClean="0">
                <a:latin typeface="Roboto"/>
                <a:cs typeface="Roboto"/>
              </a:rPr>
              <a:t> </a:t>
            </a:r>
            <a:r>
              <a:rPr sz="2800" b="1" dirty="0">
                <a:latin typeface="Roboto"/>
                <a:cs typeface="Roboto"/>
              </a:rPr>
              <a:t>Главного </a:t>
            </a:r>
            <a:r>
              <a:rPr sz="2800" b="1" spc="-5" dirty="0">
                <a:latin typeface="Roboto"/>
                <a:cs typeface="Roboto"/>
              </a:rPr>
              <a:t>эксперта</a:t>
            </a:r>
            <a:r>
              <a:rPr sz="2800" b="1" dirty="0">
                <a:latin typeface="Roboto"/>
                <a:cs typeface="Roboto"/>
              </a:rPr>
              <a:t> по</a:t>
            </a:r>
            <a:r>
              <a:rPr sz="2800" b="1" spc="5" dirty="0">
                <a:latin typeface="Roboto"/>
                <a:cs typeface="Roboto"/>
              </a:rPr>
              <a:t> </a:t>
            </a:r>
            <a:r>
              <a:rPr sz="2800" b="1" dirty="0">
                <a:latin typeface="Roboto"/>
                <a:cs typeface="Roboto"/>
              </a:rPr>
              <a:t>компетенции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8042" y="4466333"/>
            <a:ext cx="9820958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buClr>
                <a:srgbClr val="418C20"/>
              </a:buClr>
              <a:buChar char="&gt;"/>
              <a:tabLst>
                <a:tab pos="1122680" algn="l"/>
              </a:tabLst>
            </a:pPr>
            <a:r>
              <a:rPr sz="2000" b="1" spc="-20" dirty="0" err="1" smtClean="0">
                <a:latin typeface="Roboto"/>
                <a:cs typeface="Roboto"/>
              </a:rPr>
              <a:t>профессиональный</a:t>
            </a:r>
            <a:r>
              <a:rPr sz="2000" b="1" spc="-15" dirty="0" smtClean="0">
                <a:latin typeface="Roboto"/>
                <a:cs typeface="Roboto"/>
              </a:rPr>
              <a:t> </a:t>
            </a:r>
            <a:r>
              <a:rPr sz="2000" b="1" spc="-15" dirty="0">
                <a:latin typeface="Roboto"/>
                <a:cs typeface="Roboto"/>
              </a:rPr>
              <a:t>опыт</a:t>
            </a:r>
            <a:endParaRPr sz="2000" dirty="0">
              <a:latin typeface="Roboto"/>
              <a:cs typeface="Roboto"/>
            </a:endParaRPr>
          </a:p>
          <a:p>
            <a:pPr>
              <a:buClr>
                <a:srgbClr val="418C20"/>
              </a:buClr>
              <a:buChar char="&gt;"/>
              <a:tabLst>
                <a:tab pos="1122680" algn="l"/>
              </a:tabLst>
            </a:pPr>
            <a:r>
              <a:rPr lang="ru-RU" sz="2000" b="1" spc="-10" dirty="0" smtClean="0">
                <a:latin typeface="Roboto"/>
                <a:cs typeface="Roboto"/>
              </a:rPr>
              <a:t>наличие официальной и(или) признанной квалификации</a:t>
            </a:r>
          </a:p>
          <a:p>
            <a:pPr>
              <a:buClr>
                <a:srgbClr val="418C20"/>
              </a:buClr>
              <a:buFontTx/>
              <a:buChar char="&gt;"/>
              <a:tabLst>
                <a:tab pos="1122680" algn="l"/>
              </a:tabLst>
            </a:pPr>
            <a:r>
              <a:rPr lang="ru-RU" sz="2000" b="1" spc="-10" dirty="0" smtClean="0">
                <a:latin typeface="Roboto"/>
                <a:cs typeface="Roboto"/>
              </a:rPr>
              <a:t>знание нормативных документов Чемпионата</a:t>
            </a:r>
          </a:p>
          <a:p>
            <a:pPr>
              <a:buClr>
                <a:srgbClr val="418C20"/>
              </a:buClr>
              <a:buFontTx/>
              <a:buChar char="&gt;"/>
              <a:tabLst>
                <a:tab pos="1122680" algn="l"/>
              </a:tabLst>
            </a:pPr>
            <a:r>
              <a:rPr lang="ru-RU" sz="2000" b="1" spc="-10" dirty="0" smtClean="0">
                <a:latin typeface="Roboto"/>
                <a:cs typeface="Roboto"/>
              </a:rPr>
              <a:t>готовность</a:t>
            </a:r>
            <a:r>
              <a:rPr lang="ru-RU" sz="2000" b="1" spc="-15" dirty="0" smtClean="0">
                <a:latin typeface="Roboto"/>
                <a:cs typeface="Roboto"/>
              </a:rPr>
              <a:t> </a:t>
            </a:r>
            <a:r>
              <a:rPr lang="ru-RU" sz="2000" b="1" dirty="0" smtClean="0">
                <a:latin typeface="Roboto"/>
                <a:cs typeface="Roboto"/>
              </a:rPr>
              <a:t>совмещения</a:t>
            </a:r>
            <a:r>
              <a:rPr lang="ru-RU" sz="2000" b="1" spc="-10" dirty="0" smtClean="0">
                <a:latin typeface="Roboto"/>
                <a:cs typeface="Roboto"/>
              </a:rPr>
              <a:t> </a:t>
            </a:r>
            <a:r>
              <a:rPr lang="ru-RU" sz="2000" b="1" spc="5" dirty="0" smtClean="0">
                <a:latin typeface="Roboto"/>
                <a:cs typeface="Roboto"/>
              </a:rPr>
              <a:t>ролей</a:t>
            </a:r>
            <a:r>
              <a:rPr lang="ru-RU" sz="2000" b="1" spc="-5" dirty="0" smtClean="0">
                <a:latin typeface="Roboto"/>
                <a:cs typeface="Roboto"/>
              </a:rPr>
              <a:t> </a:t>
            </a:r>
            <a:r>
              <a:rPr lang="ru-RU" sz="2000" b="1" spc="15" dirty="0" smtClean="0">
                <a:latin typeface="Roboto"/>
                <a:cs typeface="Roboto"/>
              </a:rPr>
              <a:t>(ЭМ</a:t>
            </a:r>
            <a:r>
              <a:rPr lang="ru-RU" sz="2000" b="1" spc="-15" dirty="0" smtClean="0">
                <a:latin typeface="Roboto"/>
                <a:cs typeface="Roboto"/>
              </a:rPr>
              <a:t> </a:t>
            </a:r>
            <a:r>
              <a:rPr lang="ru-RU" sz="2000" b="1" spc="5" dirty="0" smtClean="0">
                <a:latin typeface="Roboto"/>
                <a:cs typeface="Roboto"/>
              </a:rPr>
              <a:t>и</a:t>
            </a:r>
            <a:r>
              <a:rPr lang="ru-RU" sz="2000" b="1" spc="-5" dirty="0" smtClean="0">
                <a:latin typeface="Roboto"/>
                <a:cs typeface="Roboto"/>
              </a:rPr>
              <a:t> </a:t>
            </a:r>
            <a:r>
              <a:rPr lang="ru-RU" sz="2000" b="1" spc="15" dirty="0" smtClean="0">
                <a:latin typeface="Roboto"/>
                <a:cs typeface="Roboto"/>
              </a:rPr>
              <a:t>ГЭ)</a:t>
            </a:r>
            <a:endParaRPr lang="ru-RU" sz="2000" dirty="0" smtClean="0">
              <a:latin typeface="Roboto"/>
              <a:cs typeface="Roboto"/>
            </a:endParaRPr>
          </a:p>
          <a:p>
            <a:pPr marL="664845">
              <a:buClr>
                <a:srgbClr val="418C20"/>
              </a:buClr>
              <a:buChar char="&gt;"/>
              <a:tabLst>
                <a:tab pos="1122680" algn="l"/>
              </a:tabLst>
            </a:pPr>
            <a:endParaRPr sz="20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696" y="229107"/>
            <a:ext cx="8964930" cy="861774"/>
          </a:xfrm>
        </p:spPr>
        <p:txBody>
          <a:bodyPr/>
          <a:lstStyle/>
          <a:p>
            <a:pPr lvl="0" rtl="0"/>
            <a:r>
              <a:rPr lang="ru-RU" spc="5" dirty="0" smtClean="0"/>
              <a:t>Г Л А В Н Ы Й Э К С П Е Р Т</a:t>
            </a:r>
            <a:br>
              <a:rPr lang="ru-RU" spc="5" dirty="0" smtClean="0"/>
            </a:br>
            <a:endParaRPr lang="ru-RU" spc="5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4014" y="4750984"/>
            <a:ext cx="1371599" cy="1574568"/>
          </a:xfrm>
        </p:spPr>
        <p:txBody>
          <a:bodyPr/>
          <a:lstStyle/>
          <a:p>
            <a:r>
              <a:rPr lang="ru-RU" sz="1200" kern="1200" dirty="0">
                <a:latin typeface="Roboto"/>
              </a:rPr>
              <a:t>Контроль за заполнением профиля участников компетенции в ЦПЧ (20.04.2022)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95400" y="970627"/>
            <a:ext cx="876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3524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Microsoft Sans Serif" pitchFamily="34" charset="0"/>
                <a:cs typeface="Arial" pitchFamily="34" charset="0"/>
              </a:rPr>
              <a:t>Главный эксперт организует работу экспертов, контролирует соблюдение правил и процедур как со стороны конкурсантов, так и экспертов, имеет возможность распределения особых полномочий между экспертами компетенции.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524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Microsoft Sans Serif" pitchFamily="34" charset="0"/>
                <a:cs typeface="Arial" pitchFamily="34" charset="0"/>
              </a:rPr>
              <a:t>Главный эксперт напрямую взаимодействует с менеджером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Microsoft Sans Serif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Microsoft Sans Serif" pitchFamily="34" charset="0"/>
                <a:cs typeface="Arial" pitchFamily="34" charset="0"/>
              </a:rPr>
              <a:t>компетенции, техническим администратором площадки 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Microsoft Sans Serif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Microsoft Sans Serif" pitchFamily="34" charset="0"/>
                <a:cs typeface="Arial" pitchFamily="34" charset="0"/>
              </a:rPr>
              <a:t>представителями Дирекции этапа Чемпионата по вопросам подготовки и организации соревнования по компетенции.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524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Microsoft Sans Serif" pitchFamily="34" charset="0"/>
                <a:cs typeface="Arial" pitchFamily="34" charset="0"/>
              </a:rPr>
              <a:t>Главный эксперт разрабатывает подробный план проведения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Microsoft Sans Serif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Microsoft Sans Serif" pitchFamily="34" charset="0"/>
                <a:cs typeface="Arial" pitchFamily="34" charset="0"/>
              </a:rPr>
              <a:t>компетенции до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"/>
              <a:ea typeface="Microsoft Sans Serif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24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Microsoft Sans Serif" pitchFamily="34" charset="0"/>
                <a:cs typeface="Arial" pitchFamily="34" charset="0"/>
              </a:rPr>
              <a:t>начала Чемпионата.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524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Microsoft Sans Serif" pitchFamily="34" charset="0"/>
                <a:cs typeface="Arial" pitchFamily="34" charset="0"/>
              </a:rPr>
              <a:t>Главный эксперт непосредственно отвечает за работу экспертов и конкурсантов в Цифровой платформе Чемпионата.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"/>
              <a:cs typeface="Arial" pitchFamily="34" charset="0"/>
            </a:endParaRPr>
          </a:p>
        </p:txBody>
      </p:sp>
      <p:sp>
        <p:nvSpPr>
          <p:cNvPr id="6" name="object 17"/>
          <p:cNvSpPr/>
          <p:nvPr/>
        </p:nvSpPr>
        <p:spPr>
          <a:xfrm>
            <a:off x="891859" y="3598371"/>
            <a:ext cx="990599" cy="900430"/>
          </a:xfrm>
          <a:custGeom>
            <a:avLst/>
            <a:gdLst/>
            <a:ahLst/>
            <a:cxnLst/>
            <a:rect l="l" t="t" r="r" b="b"/>
            <a:pathLst>
              <a:path w="1021714" h="900429">
                <a:moveTo>
                  <a:pt x="796216" y="0"/>
                </a:moveTo>
                <a:lnTo>
                  <a:pt x="225062" y="0"/>
                </a:lnTo>
                <a:lnTo>
                  <a:pt x="0" y="450122"/>
                </a:lnTo>
                <a:lnTo>
                  <a:pt x="225062" y="900245"/>
                </a:lnTo>
                <a:lnTo>
                  <a:pt x="796216" y="900245"/>
                </a:lnTo>
                <a:lnTo>
                  <a:pt x="1021278" y="450122"/>
                </a:lnTo>
                <a:lnTo>
                  <a:pt x="796216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35105" y="4564057"/>
            <a:ext cx="13560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indent="-497840">
              <a:lnSpc>
                <a:spcPts val="1300"/>
              </a:lnSpc>
              <a:spcBef>
                <a:spcPts val="160"/>
              </a:spcBef>
            </a:pPr>
            <a:r>
              <a:rPr lang="ru-RU" sz="1200" dirty="0" smtClean="0">
                <a:latin typeface="Roboto"/>
              </a:rPr>
              <a:t>ПРИЕМКА ПЛОЩАДОК</a:t>
            </a:r>
            <a:r>
              <a:rPr lang="ru-RU" sz="1200" dirty="0">
                <a:latin typeface="Roboto"/>
              </a:rPr>
              <a:t>:  ТАП+ГЭ</a:t>
            </a:r>
          </a:p>
          <a:p>
            <a:pPr marR="5080" indent="-497840" algn="ctr">
              <a:lnSpc>
                <a:spcPts val="1300"/>
              </a:lnSpc>
              <a:spcBef>
                <a:spcPts val="160"/>
              </a:spcBef>
            </a:pPr>
            <a:r>
              <a:rPr lang="ru-RU" sz="1200" dirty="0">
                <a:latin typeface="Roboto"/>
              </a:rPr>
              <a:t>21-22.04.2023г</a:t>
            </a:r>
            <a:r>
              <a:rPr lang="ru-RU" sz="1200" spc="-10" dirty="0" smtClean="0">
                <a:latin typeface="Roboto"/>
                <a:cs typeface="Roboto"/>
              </a:rPr>
              <a:t>.</a:t>
            </a:r>
            <a:endParaRPr lang="ru-RU" sz="1200" dirty="0">
              <a:latin typeface="Roboto"/>
              <a:cs typeface="Roboto"/>
            </a:endParaRPr>
          </a:p>
        </p:txBody>
      </p:sp>
      <p:sp>
        <p:nvSpPr>
          <p:cNvPr id="8" name="object 17"/>
          <p:cNvSpPr/>
          <p:nvPr/>
        </p:nvSpPr>
        <p:spPr>
          <a:xfrm>
            <a:off x="3603942" y="3598371"/>
            <a:ext cx="1021715" cy="900430"/>
          </a:xfrm>
          <a:custGeom>
            <a:avLst/>
            <a:gdLst/>
            <a:ahLst/>
            <a:cxnLst/>
            <a:rect l="l" t="t" r="r" b="b"/>
            <a:pathLst>
              <a:path w="1021714" h="900429">
                <a:moveTo>
                  <a:pt x="796216" y="0"/>
                </a:moveTo>
                <a:lnTo>
                  <a:pt x="225062" y="0"/>
                </a:lnTo>
                <a:lnTo>
                  <a:pt x="0" y="450122"/>
                </a:lnTo>
                <a:lnTo>
                  <a:pt x="225062" y="900245"/>
                </a:lnTo>
                <a:lnTo>
                  <a:pt x="796216" y="900245"/>
                </a:lnTo>
                <a:lnTo>
                  <a:pt x="1021278" y="450122"/>
                </a:lnTo>
                <a:lnTo>
                  <a:pt x="796216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" name="object 17"/>
          <p:cNvSpPr/>
          <p:nvPr/>
        </p:nvSpPr>
        <p:spPr>
          <a:xfrm>
            <a:off x="5150486" y="3689161"/>
            <a:ext cx="1021715" cy="900430"/>
          </a:xfrm>
          <a:custGeom>
            <a:avLst/>
            <a:gdLst/>
            <a:ahLst/>
            <a:cxnLst/>
            <a:rect l="l" t="t" r="r" b="b"/>
            <a:pathLst>
              <a:path w="1021714" h="900429">
                <a:moveTo>
                  <a:pt x="796216" y="0"/>
                </a:moveTo>
                <a:lnTo>
                  <a:pt x="225062" y="0"/>
                </a:lnTo>
                <a:lnTo>
                  <a:pt x="0" y="450122"/>
                </a:lnTo>
                <a:lnTo>
                  <a:pt x="225062" y="900245"/>
                </a:lnTo>
                <a:lnTo>
                  <a:pt x="796216" y="900245"/>
                </a:lnTo>
                <a:lnTo>
                  <a:pt x="1021278" y="450122"/>
                </a:lnTo>
                <a:lnTo>
                  <a:pt x="796216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4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" name="object 17"/>
          <p:cNvSpPr/>
          <p:nvPr/>
        </p:nvSpPr>
        <p:spPr>
          <a:xfrm>
            <a:off x="6697030" y="3581400"/>
            <a:ext cx="1021715" cy="900430"/>
          </a:xfrm>
          <a:custGeom>
            <a:avLst/>
            <a:gdLst/>
            <a:ahLst/>
            <a:cxnLst/>
            <a:rect l="l" t="t" r="r" b="b"/>
            <a:pathLst>
              <a:path w="1021714" h="900429">
                <a:moveTo>
                  <a:pt x="796216" y="0"/>
                </a:moveTo>
                <a:lnTo>
                  <a:pt x="225062" y="0"/>
                </a:lnTo>
                <a:lnTo>
                  <a:pt x="0" y="450122"/>
                </a:lnTo>
                <a:lnTo>
                  <a:pt x="225062" y="900245"/>
                </a:lnTo>
                <a:lnTo>
                  <a:pt x="796216" y="900245"/>
                </a:lnTo>
                <a:lnTo>
                  <a:pt x="1021278" y="450122"/>
                </a:lnTo>
                <a:lnTo>
                  <a:pt x="796216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5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" name="object 17"/>
          <p:cNvSpPr/>
          <p:nvPr/>
        </p:nvSpPr>
        <p:spPr>
          <a:xfrm>
            <a:off x="7921303" y="3735984"/>
            <a:ext cx="1021715" cy="900430"/>
          </a:xfrm>
          <a:custGeom>
            <a:avLst/>
            <a:gdLst/>
            <a:ahLst/>
            <a:cxnLst/>
            <a:rect l="l" t="t" r="r" b="b"/>
            <a:pathLst>
              <a:path w="1021714" h="900429">
                <a:moveTo>
                  <a:pt x="796216" y="0"/>
                </a:moveTo>
                <a:lnTo>
                  <a:pt x="225062" y="0"/>
                </a:lnTo>
                <a:lnTo>
                  <a:pt x="0" y="450122"/>
                </a:lnTo>
                <a:lnTo>
                  <a:pt x="225062" y="900245"/>
                </a:lnTo>
                <a:lnTo>
                  <a:pt x="796216" y="900245"/>
                </a:lnTo>
                <a:lnTo>
                  <a:pt x="1021278" y="450122"/>
                </a:lnTo>
                <a:lnTo>
                  <a:pt x="796216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6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object 17"/>
          <p:cNvSpPr/>
          <p:nvPr/>
        </p:nvSpPr>
        <p:spPr>
          <a:xfrm>
            <a:off x="2232341" y="3865071"/>
            <a:ext cx="1021715" cy="900430"/>
          </a:xfrm>
          <a:custGeom>
            <a:avLst/>
            <a:gdLst/>
            <a:ahLst/>
            <a:cxnLst/>
            <a:rect l="l" t="t" r="r" b="b"/>
            <a:pathLst>
              <a:path w="1021714" h="900429">
                <a:moveTo>
                  <a:pt x="796216" y="0"/>
                </a:moveTo>
                <a:lnTo>
                  <a:pt x="225062" y="0"/>
                </a:lnTo>
                <a:lnTo>
                  <a:pt x="0" y="450122"/>
                </a:lnTo>
                <a:lnTo>
                  <a:pt x="225062" y="900245"/>
                </a:lnTo>
                <a:lnTo>
                  <a:pt x="796216" y="900245"/>
                </a:lnTo>
                <a:lnTo>
                  <a:pt x="1021278" y="450122"/>
                </a:lnTo>
                <a:lnTo>
                  <a:pt x="796216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" name="object 17"/>
          <p:cNvSpPr/>
          <p:nvPr/>
        </p:nvSpPr>
        <p:spPr>
          <a:xfrm>
            <a:off x="9279890" y="3598371"/>
            <a:ext cx="1021715" cy="900430"/>
          </a:xfrm>
          <a:custGeom>
            <a:avLst/>
            <a:gdLst/>
            <a:ahLst/>
            <a:cxnLst/>
            <a:rect l="l" t="t" r="r" b="b"/>
            <a:pathLst>
              <a:path w="1021714" h="900429">
                <a:moveTo>
                  <a:pt x="796216" y="0"/>
                </a:moveTo>
                <a:lnTo>
                  <a:pt x="225062" y="0"/>
                </a:lnTo>
                <a:lnTo>
                  <a:pt x="0" y="450122"/>
                </a:lnTo>
                <a:lnTo>
                  <a:pt x="225062" y="900245"/>
                </a:lnTo>
                <a:lnTo>
                  <a:pt x="796216" y="900245"/>
                </a:lnTo>
                <a:lnTo>
                  <a:pt x="1021278" y="450122"/>
                </a:lnTo>
                <a:lnTo>
                  <a:pt x="796216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7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8281" y="4591085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Roboto"/>
              </a:rPr>
              <a:t>Собрание экспертного сообщества по </a:t>
            </a:r>
            <a:r>
              <a:rPr lang="ru-RU" sz="1200" dirty="0" smtClean="0">
                <a:latin typeface="Roboto"/>
              </a:rPr>
              <a:t>компетенциям </a:t>
            </a:r>
          </a:p>
          <a:p>
            <a:r>
              <a:rPr lang="ru-RU" sz="1200" dirty="0" smtClean="0">
                <a:latin typeface="Roboto"/>
              </a:rPr>
              <a:t>03.04.2023</a:t>
            </a:r>
            <a:endParaRPr lang="ru-RU" sz="1200" dirty="0">
              <a:latin typeface="Robot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7417" y="4618166"/>
            <a:ext cx="1371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Roboto"/>
              </a:rPr>
              <a:t>Согласование дирекцией Чемпионата кандидатуры на роль ГЭ (02.03.2023)</a:t>
            </a:r>
          </a:p>
          <a:p>
            <a:endParaRPr lang="ru-RU" dirty="0">
              <a:latin typeface="Robot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1" y="4884866"/>
            <a:ext cx="144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Roboto"/>
              </a:rPr>
              <a:t>Регистрация в ЦПЧ (20.03.2023), согласование с МК кандидатуры на роль ГЭ</a:t>
            </a:r>
          </a:p>
          <a:p>
            <a:endParaRPr lang="ru-RU" sz="1200" dirty="0">
              <a:latin typeface="Robot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6185" y="4650090"/>
            <a:ext cx="15846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Roboto"/>
              </a:rPr>
              <a:t>Согласование ККД с </a:t>
            </a:r>
            <a:r>
              <a:rPr lang="ru-RU" sz="1200" dirty="0">
                <a:latin typeface="Roboto"/>
              </a:rPr>
              <a:t>индустриальным </a:t>
            </a:r>
            <a:r>
              <a:rPr lang="ru-RU" sz="1200" dirty="0">
                <a:latin typeface="Roboto"/>
              </a:rPr>
              <a:t>партнером</a:t>
            </a:r>
            <a:r>
              <a:rPr lang="ru-RU" sz="1200" dirty="0">
                <a:latin typeface="Roboto"/>
              </a:rPr>
              <a:t> </a:t>
            </a:r>
            <a:r>
              <a:rPr lang="ru-RU" sz="1200" dirty="0" smtClean="0">
                <a:latin typeface="Roboto"/>
              </a:rPr>
              <a:t>03.04.2023 </a:t>
            </a:r>
            <a:r>
              <a:rPr lang="ru-RU" sz="1200" dirty="0" smtClean="0">
                <a:latin typeface="Roboto"/>
              </a:rPr>
              <a:t>Согласование </a:t>
            </a:r>
            <a:r>
              <a:rPr lang="ru-RU" sz="1200" dirty="0" smtClean="0">
                <a:latin typeface="Roboto"/>
              </a:rPr>
              <a:t>ККД с </a:t>
            </a:r>
            <a:r>
              <a:rPr lang="ru-RU" sz="1200" dirty="0" smtClean="0">
                <a:latin typeface="Roboto"/>
              </a:rPr>
              <a:t>МК 10.04.2023</a:t>
            </a:r>
          </a:p>
          <a:p>
            <a:r>
              <a:rPr lang="ru-RU" sz="1200" dirty="0" smtClean="0">
                <a:latin typeface="Roboto"/>
              </a:rPr>
              <a:t>Предоставление в РКЦ утвержденной ККД 10.04.2023</a:t>
            </a:r>
            <a:endParaRPr lang="ru-RU" sz="1200" dirty="0" smtClean="0">
              <a:latin typeface="Roboto"/>
            </a:endParaRPr>
          </a:p>
          <a:p>
            <a:endParaRPr lang="ru-RU" dirty="0">
              <a:latin typeface="Robot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8386" y="4589591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Roboto"/>
              </a:rPr>
              <a:t>Предоставление актуальных ИЛ в РКЦ </a:t>
            </a:r>
          </a:p>
          <a:p>
            <a:r>
              <a:rPr lang="ru-RU" sz="1200" dirty="0" smtClean="0">
                <a:latin typeface="Roboto"/>
              </a:rPr>
              <a:t>(20.03.2023)</a:t>
            </a:r>
          </a:p>
          <a:p>
            <a:r>
              <a:rPr lang="ru-RU" sz="1200" dirty="0" smtClean="0">
                <a:latin typeface="Roboto"/>
              </a:rPr>
              <a:t>План проведения компетенции</a:t>
            </a:r>
          </a:p>
          <a:p>
            <a:endParaRPr lang="ru-RU" dirty="0">
              <a:latin typeface="Robot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32737" y="4981570"/>
            <a:ext cx="17786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Roboto"/>
              </a:rPr>
              <a:t>Распределение ролей между экспертами. </a:t>
            </a:r>
            <a:r>
              <a:rPr lang="ru-RU" sz="1200" dirty="0">
                <a:latin typeface="Roboto"/>
              </a:rPr>
              <a:t>Обсуждение конкурсного задания, внесение 30% </a:t>
            </a:r>
            <a:r>
              <a:rPr lang="ru-RU" sz="1200" dirty="0" smtClean="0">
                <a:latin typeface="Roboto"/>
              </a:rPr>
              <a:t>изменений</a:t>
            </a:r>
          </a:p>
          <a:p>
            <a:r>
              <a:rPr lang="ru-RU" sz="1200" dirty="0" smtClean="0">
                <a:latin typeface="Roboto"/>
              </a:rPr>
              <a:t>24.04.2023</a:t>
            </a:r>
            <a:endParaRPr lang="ru-RU" sz="1200" dirty="0">
              <a:latin typeface="Roboto"/>
            </a:endParaRPr>
          </a:p>
        </p:txBody>
      </p:sp>
      <p:sp>
        <p:nvSpPr>
          <p:cNvPr id="20" name="object 17"/>
          <p:cNvSpPr/>
          <p:nvPr/>
        </p:nvSpPr>
        <p:spPr>
          <a:xfrm>
            <a:off x="10911198" y="3749660"/>
            <a:ext cx="1021715" cy="900430"/>
          </a:xfrm>
          <a:custGeom>
            <a:avLst/>
            <a:gdLst/>
            <a:ahLst/>
            <a:cxnLst/>
            <a:rect l="l" t="t" r="r" b="b"/>
            <a:pathLst>
              <a:path w="1021714" h="900429">
                <a:moveTo>
                  <a:pt x="796216" y="0"/>
                </a:moveTo>
                <a:lnTo>
                  <a:pt x="225062" y="0"/>
                </a:lnTo>
                <a:lnTo>
                  <a:pt x="0" y="450122"/>
                </a:lnTo>
                <a:lnTo>
                  <a:pt x="225062" y="900245"/>
                </a:lnTo>
                <a:lnTo>
                  <a:pt x="796216" y="900245"/>
                </a:lnTo>
                <a:lnTo>
                  <a:pt x="1021278" y="450122"/>
                </a:lnTo>
                <a:lnTo>
                  <a:pt x="796216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8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0213" y="6185379"/>
              <a:ext cx="954228" cy="6726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7972" y="6160603"/>
              <a:ext cx="662999" cy="59487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696" y="229107"/>
            <a:ext cx="983610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6.</a:t>
            </a:r>
            <a:r>
              <a:rPr spc="-10" dirty="0"/>
              <a:t> </a:t>
            </a:r>
            <a:r>
              <a:rPr spc="20" dirty="0"/>
              <a:t>Формирование</a:t>
            </a:r>
            <a:r>
              <a:rPr spc="-15" dirty="0"/>
              <a:t> </a:t>
            </a:r>
            <a:r>
              <a:rPr spc="-10" dirty="0"/>
              <a:t>дирекции</a:t>
            </a:r>
            <a:r>
              <a:rPr spc="-5" dirty="0"/>
              <a:t> </a:t>
            </a:r>
            <a:r>
              <a:rPr spc="5" dirty="0"/>
              <a:t>Регионального</a:t>
            </a:r>
            <a:r>
              <a:rPr spc="-5" dirty="0"/>
              <a:t> </a:t>
            </a:r>
            <a:r>
              <a:rPr spc="-15" dirty="0"/>
              <a:t>этапа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14383" y="217932"/>
            <a:ext cx="2590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5FCD34"/>
                </a:solidFill>
                <a:latin typeface="Roboto"/>
                <a:cs typeface="Roboto"/>
              </a:rPr>
              <a:t>6</a:t>
            </a:r>
            <a:endParaRPr sz="3200">
              <a:latin typeface="Roboto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86336" y="4306065"/>
            <a:ext cx="4305935" cy="2552065"/>
          </a:xfrm>
          <a:custGeom>
            <a:avLst/>
            <a:gdLst/>
            <a:ahLst/>
            <a:cxnLst/>
            <a:rect l="l" t="t" r="r" b="b"/>
            <a:pathLst>
              <a:path w="4305934" h="2552065">
                <a:moveTo>
                  <a:pt x="484893" y="1044434"/>
                </a:moveTo>
                <a:lnTo>
                  <a:pt x="188522" y="1044434"/>
                </a:lnTo>
                <a:lnTo>
                  <a:pt x="383555" y="1482494"/>
                </a:lnTo>
                <a:lnTo>
                  <a:pt x="0" y="2089150"/>
                </a:lnTo>
                <a:lnTo>
                  <a:pt x="195032" y="2526928"/>
                </a:lnTo>
                <a:lnTo>
                  <a:pt x="179222" y="2551934"/>
                </a:lnTo>
                <a:lnTo>
                  <a:pt x="475333" y="2551934"/>
                </a:lnTo>
                <a:lnTo>
                  <a:pt x="491120" y="2526928"/>
                </a:lnTo>
                <a:lnTo>
                  <a:pt x="296371" y="2089150"/>
                </a:lnTo>
                <a:lnTo>
                  <a:pt x="296654" y="2089150"/>
                </a:lnTo>
                <a:lnTo>
                  <a:pt x="679643" y="1482494"/>
                </a:lnTo>
                <a:lnTo>
                  <a:pt x="484893" y="1044434"/>
                </a:lnTo>
                <a:close/>
              </a:path>
              <a:path w="4305934" h="2552065">
                <a:moveTo>
                  <a:pt x="1068577" y="1044434"/>
                </a:moveTo>
                <a:lnTo>
                  <a:pt x="771923" y="1044434"/>
                </a:lnTo>
                <a:lnTo>
                  <a:pt x="966956" y="1482494"/>
                </a:lnTo>
                <a:lnTo>
                  <a:pt x="583684" y="2089150"/>
                </a:lnTo>
                <a:lnTo>
                  <a:pt x="583401" y="2089150"/>
                </a:lnTo>
                <a:lnTo>
                  <a:pt x="778433" y="2526928"/>
                </a:lnTo>
                <a:lnTo>
                  <a:pt x="762635" y="2551934"/>
                </a:lnTo>
                <a:lnTo>
                  <a:pt x="1058734" y="2551934"/>
                </a:lnTo>
                <a:lnTo>
                  <a:pt x="1074521" y="2526928"/>
                </a:lnTo>
                <a:lnTo>
                  <a:pt x="880055" y="2089150"/>
                </a:lnTo>
                <a:lnTo>
                  <a:pt x="1263044" y="1482494"/>
                </a:lnTo>
                <a:lnTo>
                  <a:pt x="1068577" y="1044434"/>
                </a:lnTo>
                <a:close/>
              </a:path>
              <a:path w="4305934" h="2552065">
                <a:moveTo>
                  <a:pt x="1453548" y="2089150"/>
                </a:moveTo>
                <a:lnTo>
                  <a:pt x="1157177" y="2089150"/>
                </a:lnTo>
                <a:lnTo>
                  <a:pt x="1352210" y="2526928"/>
                </a:lnTo>
                <a:lnTo>
                  <a:pt x="1336412" y="2551934"/>
                </a:lnTo>
                <a:lnTo>
                  <a:pt x="1632512" y="2551934"/>
                </a:lnTo>
                <a:lnTo>
                  <a:pt x="1648298" y="2526928"/>
                </a:lnTo>
                <a:lnTo>
                  <a:pt x="1453548" y="2089150"/>
                </a:lnTo>
                <a:close/>
              </a:path>
              <a:path w="4305934" h="2552065">
                <a:moveTo>
                  <a:pt x="2225755" y="1044434"/>
                </a:moveTo>
                <a:lnTo>
                  <a:pt x="1929383" y="1044434"/>
                </a:lnTo>
                <a:lnTo>
                  <a:pt x="2124417" y="1482494"/>
                </a:lnTo>
                <a:lnTo>
                  <a:pt x="1740861" y="2089150"/>
                </a:lnTo>
                <a:lnTo>
                  <a:pt x="1935894" y="2526928"/>
                </a:lnTo>
                <a:lnTo>
                  <a:pt x="1920084" y="2551934"/>
                </a:lnTo>
                <a:lnTo>
                  <a:pt x="2215924" y="2551934"/>
                </a:lnTo>
                <a:lnTo>
                  <a:pt x="2231699" y="2526928"/>
                </a:lnTo>
                <a:lnTo>
                  <a:pt x="2037232" y="2089150"/>
                </a:lnTo>
                <a:lnTo>
                  <a:pt x="2037515" y="2089150"/>
                </a:lnTo>
                <a:lnTo>
                  <a:pt x="2420222" y="1482494"/>
                </a:lnTo>
                <a:lnTo>
                  <a:pt x="2225755" y="1044434"/>
                </a:lnTo>
                <a:close/>
              </a:path>
              <a:path w="4305934" h="2552065">
                <a:moveTo>
                  <a:pt x="2825856" y="1044434"/>
                </a:moveTo>
                <a:lnTo>
                  <a:pt x="2529485" y="1044434"/>
                </a:lnTo>
                <a:lnTo>
                  <a:pt x="2724519" y="1482494"/>
                </a:lnTo>
                <a:lnTo>
                  <a:pt x="2340963" y="2089150"/>
                </a:lnTo>
                <a:lnTo>
                  <a:pt x="2535996" y="2526928"/>
                </a:lnTo>
                <a:lnTo>
                  <a:pt x="2520186" y="2551934"/>
                </a:lnTo>
                <a:lnTo>
                  <a:pt x="2816298" y="2551934"/>
                </a:lnTo>
                <a:lnTo>
                  <a:pt x="2832084" y="2526928"/>
                </a:lnTo>
                <a:lnTo>
                  <a:pt x="2637334" y="2089150"/>
                </a:lnTo>
                <a:lnTo>
                  <a:pt x="2637617" y="2089150"/>
                </a:lnTo>
                <a:lnTo>
                  <a:pt x="3020607" y="1482494"/>
                </a:lnTo>
                <a:lnTo>
                  <a:pt x="2825856" y="1044434"/>
                </a:lnTo>
                <a:close/>
              </a:path>
              <a:path w="4305934" h="2552065">
                <a:moveTo>
                  <a:pt x="3409541" y="1044434"/>
                </a:moveTo>
                <a:lnTo>
                  <a:pt x="3112886" y="1044434"/>
                </a:lnTo>
                <a:lnTo>
                  <a:pt x="3307919" y="1482494"/>
                </a:lnTo>
                <a:lnTo>
                  <a:pt x="2924647" y="2089150"/>
                </a:lnTo>
                <a:lnTo>
                  <a:pt x="2924364" y="2089150"/>
                </a:lnTo>
                <a:lnTo>
                  <a:pt x="3119398" y="2526928"/>
                </a:lnTo>
                <a:lnTo>
                  <a:pt x="3103599" y="2551934"/>
                </a:lnTo>
                <a:lnTo>
                  <a:pt x="3399699" y="2551934"/>
                </a:lnTo>
                <a:lnTo>
                  <a:pt x="3415485" y="2526928"/>
                </a:lnTo>
                <a:lnTo>
                  <a:pt x="3221018" y="2089150"/>
                </a:lnTo>
                <a:lnTo>
                  <a:pt x="3604008" y="1482494"/>
                </a:lnTo>
                <a:lnTo>
                  <a:pt x="3409541" y="1044434"/>
                </a:lnTo>
                <a:close/>
              </a:path>
              <a:path w="4305934" h="2552065">
                <a:moveTo>
                  <a:pt x="3794512" y="2089150"/>
                </a:moveTo>
                <a:lnTo>
                  <a:pt x="3498141" y="2089150"/>
                </a:lnTo>
                <a:lnTo>
                  <a:pt x="3693173" y="2526928"/>
                </a:lnTo>
                <a:lnTo>
                  <a:pt x="3677375" y="2551934"/>
                </a:lnTo>
                <a:lnTo>
                  <a:pt x="3973475" y="2551934"/>
                </a:lnTo>
                <a:lnTo>
                  <a:pt x="3989261" y="2526928"/>
                </a:lnTo>
                <a:lnTo>
                  <a:pt x="3794512" y="2089150"/>
                </a:lnTo>
                <a:close/>
              </a:path>
              <a:path w="4305934" h="2552065">
                <a:moveTo>
                  <a:pt x="4305663" y="1735113"/>
                </a:moveTo>
                <a:lnTo>
                  <a:pt x="4081824" y="2089150"/>
                </a:lnTo>
                <a:lnTo>
                  <a:pt x="4276858" y="2526928"/>
                </a:lnTo>
                <a:lnTo>
                  <a:pt x="4261048" y="2551934"/>
                </a:lnTo>
                <a:lnTo>
                  <a:pt x="4305663" y="2551934"/>
                </a:lnTo>
                <a:lnTo>
                  <a:pt x="4305663" y="1735113"/>
                </a:lnTo>
                <a:close/>
              </a:path>
              <a:path w="4305934" h="2552065">
                <a:moveTo>
                  <a:pt x="1642070" y="1044434"/>
                </a:moveTo>
                <a:lnTo>
                  <a:pt x="1345699" y="1044434"/>
                </a:lnTo>
                <a:lnTo>
                  <a:pt x="1540733" y="1482494"/>
                </a:lnTo>
                <a:lnTo>
                  <a:pt x="1157460" y="2089150"/>
                </a:lnTo>
                <a:lnTo>
                  <a:pt x="1453831" y="2089150"/>
                </a:lnTo>
                <a:lnTo>
                  <a:pt x="1836821" y="1482494"/>
                </a:lnTo>
                <a:lnTo>
                  <a:pt x="1642070" y="1044434"/>
                </a:lnTo>
                <a:close/>
              </a:path>
              <a:path w="4305934" h="2552065">
                <a:moveTo>
                  <a:pt x="3983034" y="1044434"/>
                </a:moveTo>
                <a:lnTo>
                  <a:pt x="3686663" y="1044434"/>
                </a:lnTo>
                <a:lnTo>
                  <a:pt x="3881696" y="1482494"/>
                </a:lnTo>
                <a:lnTo>
                  <a:pt x="3498424" y="2089150"/>
                </a:lnTo>
                <a:lnTo>
                  <a:pt x="3794795" y="2089150"/>
                </a:lnTo>
                <a:lnTo>
                  <a:pt x="4177784" y="1482494"/>
                </a:lnTo>
                <a:lnTo>
                  <a:pt x="3983034" y="1044434"/>
                </a:lnTo>
                <a:close/>
              </a:path>
              <a:path w="4305934" h="2552065">
                <a:moveTo>
                  <a:pt x="4305663" y="981395"/>
                </a:moveTo>
                <a:lnTo>
                  <a:pt x="4265818" y="1044434"/>
                </a:lnTo>
                <a:lnTo>
                  <a:pt x="4270348" y="1044434"/>
                </a:lnTo>
                <a:lnTo>
                  <a:pt x="4305663" y="1123754"/>
                </a:lnTo>
                <a:lnTo>
                  <a:pt x="4305663" y="981395"/>
                </a:lnTo>
                <a:close/>
              </a:path>
              <a:path w="4305934" h="2552065">
                <a:moveTo>
                  <a:pt x="668887" y="0"/>
                </a:moveTo>
                <a:lnTo>
                  <a:pt x="372516" y="0"/>
                </a:lnTo>
                <a:lnTo>
                  <a:pt x="567549" y="438061"/>
                </a:lnTo>
                <a:lnTo>
                  <a:pt x="183993" y="1044434"/>
                </a:lnTo>
                <a:lnTo>
                  <a:pt x="480648" y="1044434"/>
                </a:lnTo>
                <a:lnTo>
                  <a:pt x="863636" y="438061"/>
                </a:lnTo>
                <a:lnTo>
                  <a:pt x="668887" y="0"/>
                </a:lnTo>
                <a:close/>
              </a:path>
              <a:path w="4305934" h="2552065">
                <a:moveTo>
                  <a:pt x="1252570" y="0"/>
                </a:moveTo>
                <a:lnTo>
                  <a:pt x="955917" y="0"/>
                </a:lnTo>
                <a:lnTo>
                  <a:pt x="1150950" y="438061"/>
                </a:lnTo>
                <a:lnTo>
                  <a:pt x="767676" y="1044434"/>
                </a:lnTo>
                <a:lnTo>
                  <a:pt x="1064047" y="1044434"/>
                </a:lnTo>
                <a:lnTo>
                  <a:pt x="1447037" y="438061"/>
                </a:lnTo>
                <a:lnTo>
                  <a:pt x="1252570" y="0"/>
                </a:lnTo>
                <a:close/>
              </a:path>
              <a:path w="4305934" h="2552065">
                <a:moveTo>
                  <a:pt x="1826064" y="0"/>
                </a:moveTo>
                <a:lnTo>
                  <a:pt x="1529693" y="0"/>
                </a:lnTo>
                <a:lnTo>
                  <a:pt x="1724727" y="438061"/>
                </a:lnTo>
                <a:lnTo>
                  <a:pt x="1341454" y="1044434"/>
                </a:lnTo>
                <a:lnTo>
                  <a:pt x="1637825" y="1044434"/>
                </a:lnTo>
                <a:lnTo>
                  <a:pt x="2020815" y="438061"/>
                </a:lnTo>
                <a:lnTo>
                  <a:pt x="1826064" y="0"/>
                </a:lnTo>
                <a:close/>
              </a:path>
              <a:path w="4305934" h="2552065">
                <a:moveTo>
                  <a:pt x="2409748" y="0"/>
                </a:moveTo>
                <a:lnTo>
                  <a:pt x="2113377" y="0"/>
                </a:lnTo>
                <a:lnTo>
                  <a:pt x="2308410" y="438061"/>
                </a:lnTo>
                <a:lnTo>
                  <a:pt x="1924855" y="1044434"/>
                </a:lnTo>
                <a:lnTo>
                  <a:pt x="2221509" y="1044434"/>
                </a:lnTo>
                <a:lnTo>
                  <a:pt x="2604215" y="438061"/>
                </a:lnTo>
                <a:lnTo>
                  <a:pt x="2409748" y="0"/>
                </a:lnTo>
                <a:close/>
              </a:path>
              <a:path w="4305934" h="2552065">
                <a:moveTo>
                  <a:pt x="3009850" y="0"/>
                </a:moveTo>
                <a:lnTo>
                  <a:pt x="2713479" y="0"/>
                </a:lnTo>
                <a:lnTo>
                  <a:pt x="2908512" y="438061"/>
                </a:lnTo>
                <a:lnTo>
                  <a:pt x="2524956" y="1044434"/>
                </a:lnTo>
                <a:lnTo>
                  <a:pt x="2821611" y="1044434"/>
                </a:lnTo>
                <a:lnTo>
                  <a:pt x="3204317" y="438061"/>
                </a:lnTo>
                <a:lnTo>
                  <a:pt x="3009850" y="0"/>
                </a:lnTo>
                <a:close/>
              </a:path>
              <a:path w="4305934" h="2552065">
                <a:moveTo>
                  <a:pt x="3593534" y="0"/>
                </a:moveTo>
                <a:lnTo>
                  <a:pt x="3297163" y="0"/>
                </a:lnTo>
                <a:lnTo>
                  <a:pt x="3491913" y="438061"/>
                </a:lnTo>
                <a:lnTo>
                  <a:pt x="3108641" y="1044434"/>
                </a:lnTo>
                <a:lnTo>
                  <a:pt x="3405012" y="1044434"/>
                </a:lnTo>
                <a:lnTo>
                  <a:pt x="3788001" y="438061"/>
                </a:lnTo>
                <a:lnTo>
                  <a:pt x="3593534" y="0"/>
                </a:lnTo>
                <a:close/>
              </a:path>
              <a:path w="4305934" h="2552065">
                <a:moveTo>
                  <a:pt x="4167028" y="0"/>
                </a:moveTo>
                <a:lnTo>
                  <a:pt x="3870657" y="0"/>
                </a:lnTo>
                <a:lnTo>
                  <a:pt x="4065690" y="438061"/>
                </a:lnTo>
                <a:lnTo>
                  <a:pt x="3682417" y="1044434"/>
                </a:lnTo>
                <a:lnTo>
                  <a:pt x="3978789" y="1044434"/>
                </a:lnTo>
                <a:lnTo>
                  <a:pt x="4305663" y="526905"/>
                </a:lnTo>
                <a:lnTo>
                  <a:pt x="4305663" y="311838"/>
                </a:lnTo>
                <a:lnTo>
                  <a:pt x="4167028" y="0"/>
                </a:lnTo>
                <a:close/>
              </a:path>
            </a:pathLst>
          </a:custGeom>
          <a:solidFill>
            <a:srgbClr val="CFE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10400" y="5105400"/>
            <a:ext cx="4114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418C20"/>
                </a:solidFill>
                <a:latin typeface="Roboto"/>
                <a:cs typeface="Roboto"/>
              </a:rPr>
              <a:t>Отдельный</a:t>
            </a:r>
            <a:r>
              <a:rPr sz="2000" b="1" spc="-75" dirty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spc="-15" dirty="0">
                <a:solidFill>
                  <a:srgbClr val="418C20"/>
                </a:solidFill>
                <a:latin typeface="Roboto"/>
                <a:cs typeface="Roboto"/>
              </a:rPr>
              <a:t>чат </a:t>
            </a:r>
            <a:r>
              <a:rPr sz="2000" b="1" spc="-484" dirty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418C20"/>
                </a:solidFill>
                <a:latin typeface="Roboto"/>
                <a:cs typeface="Roboto"/>
              </a:rPr>
              <a:t>в телеграмм </a:t>
            </a:r>
            <a:r>
              <a:rPr sz="2000" b="1" spc="-120" dirty="0">
                <a:solidFill>
                  <a:srgbClr val="418C20"/>
                </a:solidFill>
                <a:latin typeface="Roboto"/>
                <a:cs typeface="Roboto"/>
              </a:rPr>
              <a:t>– </a:t>
            </a:r>
            <a:r>
              <a:rPr sz="2000" b="1" spc="-114" dirty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spc="-5" dirty="0">
                <a:solidFill>
                  <a:srgbClr val="418C20"/>
                </a:solidFill>
                <a:latin typeface="Roboto"/>
                <a:cs typeface="Roboto"/>
              </a:rPr>
              <a:t>площадки+ГЭ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433907" y="6296300"/>
            <a:ext cx="238549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80"/>
              </a:lnSpc>
            </a:pPr>
            <a:r>
              <a:rPr spc="150" dirty="0"/>
              <a:t>ПР</a:t>
            </a:r>
            <a:r>
              <a:rPr spc="-65" dirty="0"/>
              <a:t> </a:t>
            </a:r>
            <a:r>
              <a:rPr spc="204" dirty="0"/>
              <a:t>ОФ</a:t>
            </a:r>
            <a:r>
              <a:rPr spc="-60" dirty="0"/>
              <a:t> </a:t>
            </a:r>
            <a:r>
              <a:rPr spc="5" dirty="0"/>
              <a:t>Е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5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spc="145" dirty="0"/>
              <a:t>ОН</a:t>
            </a:r>
            <a:r>
              <a:rPr spc="-65" dirty="0"/>
              <a:t> </a:t>
            </a:r>
            <a:r>
              <a:rPr spc="50" dirty="0"/>
              <a:t>А</a:t>
            </a:r>
            <a:r>
              <a:rPr spc="-60" dirty="0"/>
              <a:t> </a:t>
            </a:r>
            <a:r>
              <a:rPr dirty="0"/>
              <a:t>Л</a:t>
            </a:r>
            <a:r>
              <a:rPr spc="-60" dirty="0"/>
              <a:t> </a:t>
            </a:r>
            <a:r>
              <a:rPr spc="5" dirty="0"/>
              <a:t>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4696" y="836676"/>
            <a:ext cx="11198766" cy="5078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9775" indent="-195580">
              <a:lnSpc>
                <a:spcPct val="100000"/>
              </a:lnSpc>
              <a:spcBef>
                <a:spcPts val="100"/>
              </a:spcBef>
              <a:buClr>
                <a:srgbClr val="418C20"/>
              </a:buClr>
              <a:buChar char="&gt;"/>
              <a:tabLst>
                <a:tab pos="740410" algn="l"/>
              </a:tabLst>
            </a:pPr>
            <a:r>
              <a:rPr sz="2000" b="1" spc="-10" dirty="0" err="1">
                <a:latin typeface="Roboto"/>
                <a:cs typeface="Roboto"/>
              </a:rPr>
              <a:t>Представители</a:t>
            </a:r>
            <a:r>
              <a:rPr sz="2000" b="1" spc="5" dirty="0">
                <a:latin typeface="Roboto"/>
                <a:cs typeface="Roboto"/>
              </a:rPr>
              <a:t> </a:t>
            </a:r>
            <a:r>
              <a:rPr lang="ru-RU" sz="2000" b="1" spc="-5" dirty="0" smtClean="0">
                <a:latin typeface="Roboto"/>
                <a:cs typeface="Roboto"/>
              </a:rPr>
              <a:t>м</a:t>
            </a:r>
            <a:r>
              <a:rPr sz="2000" b="1" spc="-5" dirty="0" err="1" smtClean="0">
                <a:latin typeface="Roboto"/>
                <a:cs typeface="Roboto"/>
              </a:rPr>
              <a:t>инистерства</a:t>
            </a:r>
            <a:r>
              <a:rPr sz="2000" b="1" spc="5" dirty="0" smtClean="0">
                <a:latin typeface="Roboto"/>
                <a:cs typeface="Roboto"/>
              </a:rPr>
              <a:t> </a:t>
            </a:r>
            <a:r>
              <a:rPr sz="2000" b="1" spc="-10" dirty="0">
                <a:latin typeface="Roboto"/>
                <a:cs typeface="Roboto"/>
              </a:rPr>
              <a:t>образования</a:t>
            </a:r>
            <a:r>
              <a:rPr sz="2000" b="1" dirty="0">
                <a:latin typeface="Roboto"/>
                <a:cs typeface="Roboto"/>
              </a:rPr>
              <a:t> </a:t>
            </a:r>
            <a:r>
              <a:rPr sz="2000" b="1" spc="5" dirty="0">
                <a:latin typeface="Roboto"/>
                <a:cs typeface="Roboto"/>
              </a:rPr>
              <a:t>и</a:t>
            </a:r>
            <a:r>
              <a:rPr sz="2000" b="1" spc="10" dirty="0">
                <a:latin typeface="Roboto"/>
                <a:cs typeface="Roboto"/>
              </a:rPr>
              <a:t> </a:t>
            </a:r>
            <a:r>
              <a:rPr sz="2000" b="1" spc="-10" dirty="0" err="1" smtClean="0">
                <a:latin typeface="Roboto"/>
                <a:cs typeface="Roboto"/>
              </a:rPr>
              <a:t>науки</a:t>
            </a:r>
            <a:r>
              <a:rPr lang="ru-RU" sz="2000" b="1" spc="-10" dirty="0" smtClean="0">
                <a:latin typeface="Roboto"/>
                <a:cs typeface="Roboto"/>
              </a:rPr>
              <a:t> АО</a:t>
            </a:r>
          </a:p>
          <a:p>
            <a:pPr marL="739775" indent="-195580">
              <a:lnSpc>
                <a:spcPct val="100000"/>
              </a:lnSpc>
              <a:spcBef>
                <a:spcPts val="100"/>
              </a:spcBef>
              <a:buClr>
                <a:srgbClr val="418C20"/>
              </a:buClr>
              <a:buChar char="&gt;"/>
              <a:tabLst>
                <a:tab pos="740410" algn="l"/>
              </a:tabLst>
            </a:pPr>
            <a:r>
              <a:rPr lang="ru-RU" sz="2000" b="1" spc="-10" dirty="0" smtClean="0">
                <a:latin typeface="Roboto"/>
                <a:cs typeface="Roboto"/>
              </a:rPr>
              <a:t>Представитель ФГБОУ ДПО ИРПО</a:t>
            </a:r>
          </a:p>
          <a:p>
            <a:pPr marL="739775" indent="-195580">
              <a:lnSpc>
                <a:spcPct val="100000"/>
              </a:lnSpc>
              <a:spcBef>
                <a:spcPts val="100"/>
              </a:spcBef>
              <a:buClr>
                <a:srgbClr val="418C20"/>
              </a:buClr>
              <a:buChar char="&gt;"/>
              <a:tabLst>
                <a:tab pos="740410" algn="l"/>
              </a:tabLst>
            </a:pPr>
            <a:r>
              <a:rPr sz="2000" b="1" spc="-10" dirty="0" err="1" smtClean="0">
                <a:latin typeface="Roboto"/>
                <a:cs typeface="Roboto"/>
              </a:rPr>
              <a:t>Представители</a:t>
            </a:r>
            <a:r>
              <a:rPr sz="2000" b="1" spc="-10" dirty="0" smtClean="0">
                <a:latin typeface="Roboto"/>
                <a:cs typeface="Roboto"/>
              </a:rPr>
              <a:t> </a:t>
            </a:r>
            <a:r>
              <a:rPr sz="2000" b="1" dirty="0">
                <a:latin typeface="Roboto"/>
                <a:cs typeface="Roboto"/>
              </a:rPr>
              <a:t>Регионального</a:t>
            </a:r>
            <a:r>
              <a:rPr sz="2000" b="1" spc="-5" dirty="0">
                <a:latin typeface="Roboto"/>
                <a:cs typeface="Roboto"/>
              </a:rPr>
              <a:t> оператора</a:t>
            </a:r>
            <a:endParaRPr sz="2000" dirty="0">
              <a:latin typeface="Roboto"/>
              <a:cs typeface="Roboto"/>
            </a:endParaRPr>
          </a:p>
          <a:p>
            <a:pPr marL="739775" indent="-195580">
              <a:lnSpc>
                <a:spcPct val="100000"/>
              </a:lnSpc>
              <a:buClr>
                <a:srgbClr val="418C20"/>
              </a:buClr>
              <a:buChar char="&gt;"/>
              <a:tabLst>
                <a:tab pos="740410" algn="l"/>
              </a:tabLst>
            </a:pPr>
            <a:r>
              <a:rPr sz="2000" b="1" spc="-10" dirty="0" err="1">
                <a:latin typeface="Roboto"/>
                <a:cs typeface="Roboto"/>
              </a:rPr>
              <a:t>Руководители</a:t>
            </a:r>
            <a:r>
              <a:rPr sz="2000" b="1" spc="-20" dirty="0">
                <a:latin typeface="Roboto"/>
                <a:cs typeface="Roboto"/>
              </a:rPr>
              <a:t> </a:t>
            </a:r>
            <a:r>
              <a:rPr lang="ru-RU" sz="2000" b="1" spc="-15" dirty="0" smtClean="0">
                <a:latin typeface="Roboto"/>
                <a:cs typeface="Roboto"/>
              </a:rPr>
              <a:t>образовательных организаций</a:t>
            </a:r>
          </a:p>
          <a:p>
            <a:pPr marL="739775" indent="-195580">
              <a:lnSpc>
                <a:spcPct val="100000"/>
              </a:lnSpc>
              <a:buClr>
                <a:srgbClr val="418C20"/>
              </a:buClr>
              <a:buChar char="&gt;"/>
              <a:tabLst>
                <a:tab pos="740410" algn="l"/>
              </a:tabLst>
            </a:pPr>
            <a:r>
              <a:rPr lang="ru-RU" sz="2000" b="1" spc="-15" dirty="0" smtClean="0">
                <a:latin typeface="Roboto"/>
                <a:cs typeface="Roboto"/>
              </a:rPr>
              <a:t>Руководитель ЦОПП</a:t>
            </a:r>
            <a:endParaRPr sz="2000" dirty="0">
              <a:latin typeface="Roboto"/>
              <a:cs typeface="Roboto"/>
            </a:endParaRPr>
          </a:p>
          <a:p>
            <a:pPr marL="12700" marR="206375">
              <a:lnSpc>
                <a:spcPts val="3310"/>
              </a:lnSpc>
              <a:spcBef>
                <a:spcPts val="1939"/>
              </a:spcBef>
              <a:buAutoNum type="arabicPeriod" startAt="7"/>
              <a:tabLst>
                <a:tab pos="410209" algn="l"/>
              </a:tabLst>
            </a:pPr>
            <a:r>
              <a:rPr sz="2800" b="1" spc="20" dirty="0">
                <a:latin typeface="Roboto"/>
                <a:cs typeface="Roboto"/>
              </a:rPr>
              <a:t>Формирование </a:t>
            </a:r>
            <a:r>
              <a:rPr sz="2800" b="1" spc="-25" dirty="0">
                <a:latin typeface="Roboto"/>
                <a:cs typeface="Roboto"/>
              </a:rPr>
              <a:t>приказа </a:t>
            </a:r>
            <a:r>
              <a:rPr sz="2800" b="1" dirty="0">
                <a:latin typeface="Roboto"/>
                <a:cs typeface="Roboto"/>
              </a:rPr>
              <a:t>о </a:t>
            </a:r>
            <a:r>
              <a:rPr sz="2800" b="1" spc="-5" dirty="0">
                <a:latin typeface="Roboto"/>
                <a:cs typeface="Roboto"/>
              </a:rPr>
              <a:t>проведении </a:t>
            </a:r>
            <a:r>
              <a:rPr sz="2800" b="1" spc="-685" dirty="0">
                <a:latin typeface="Roboto"/>
                <a:cs typeface="Roboto"/>
              </a:rPr>
              <a:t> </a:t>
            </a:r>
            <a:r>
              <a:rPr sz="2800" b="1" spc="5" dirty="0">
                <a:latin typeface="Roboto"/>
                <a:cs typeface="Roboto"/>
              </a:rPr>
              <a:t>Регионального</a:t>
            </a:r>
            <a:r>
              <a:rPr sz="2800" b="1" dirty="0">
                <a:latin typeface="Roboto"/>
                <a:cs typeface="Roboto"/>
              </a:rPr>
              <a:t> </a:t>
            </a:r>
            <a:r>
              <a:rPr sz="2800" b="1" spc="-15" dirty="0">
                <a:latin typeface="Roboto"/>
                <a:cs typeface="Roboto"/>
              </a:rPr>
              <a:t>этапа</a:t>
            </a:r>
            <a:endParaRPr sz="2800" dirty="0">
              <a:latin typeface="Roboto"/>
              <a:cs typeface="Roboto"/>
            </a:endParaRPr>
          </a:p>
          <a:p>
            <a:pPr marL="769620" lvl="1" indent="-195580">
              <a:lnSpc>
                <a:spcPct val="100000"/>
              </a:lnSpc>
              <a:spcBef>
                <a:spcPts val="509"/>
              </a:spcBef>
              <a:buClr>
                <a:srgbClr val="418C20"/>
              </a:buClr>
              <a:buChar char="&gt;"/>
              <a:tabLst>
                <a:tab pos="770255" algn="l"/>
              </a:tabLst>
            </a:pPr>
            <a:r>
              <a:rPr sz="2000" b="1" spc="-5" dirty="0">
                <a:latin typeface="Roboto"/>
                <a:cs typeface="Roboto"/>
              </a:rPr>
              <a:t>закрепление</a:t>
            </a:r>
            <a:r>
              <a:rPr sz="2000" b="1" dirty="0">
                <a:latin typeface="Roboto"/>
                <a:cs typeface="Roboto"/>
              </a:rPr>
              <a:t> поручений</a:t>
            </a:r>
            <a:r>
              <a:rPr sz="2000" b="1" spc="15" dirty="0">
                <a:latin typeface="Roboto"/>
                <a:cs typeface="Roboto"/>
              </a:rPr>
              <a:t> </a:t>
            </a:r>
            <a:r>
              <a:rPr sz="2000" b="1" dirty="0">
                <a:latin typeface="Roboto"/>
                <a:cs typeface="Roboto"/>
              </a:rPr>
              <a:t>о</a:t>
            </a:r>
            <a:r>
              <a:rPr sz="2000" b="1" spc="5" dirty="0">
                <a:latin typeface="Roboto"/>
                <a:cs typeface="Roboto"/>
              </a:rPr>
              <a:t> </a:t>
            </a:r>
            <a:r>
              <a:rPr sz="2000" b="1" spc="-15" dirty="0">
                <a:latin typeface="Roboto"/>
                <a:cs typeface="Roboto"/>
              </a:rPr>
              <a:t>подготовке</a:t>
            </a:r>
            <a:r>
              <a:rPr sz="2000" b="1" spc="5" dirty="0">
                <a:latin typeface="Roboto"/>
                <a:cs typeface="Roboto"/>
              </a:rPr>
              <a:t> и</a:t>
            </a:r>
            <a:r>
              <a:rPr sz="2000" b="1" spc="15" dirty="0">
                <a:latin typeface="Roboto"/>
                <a:cs typeface="Roboto"/>
              </a:rPr>
              <a:t> </a:t>
            </a:r>
            <a:r>
              <a:rPr sz="2000" b="1" spc="-5" dirty="0">
                <a:latin typeface="Roboto"/>
                <a:cs typeface="Roboto"/>
              </a:rPr>
              <a:t>проведении</a:t>
            </a:r>
            <a:endParaRPr sz="2000" dirty="0">
              <a:latin typeface="Roboto"/>
              <a:cs typeface="Roboto"/>
            </a:endParaRPr>
          </a:p>
          <a:p>
            <a:pPr marL="769620" lvl="1" indent="-195580">
              <a:lnSpc>
                <a:spcPct val="100000"/>
              </a:lnSpc>
              <a:buClr>
                <a:srgbClr val="418C20"/>
              </a:buClr>
              <a:buChar char="&gt;"/>
              <a:tabLst>
                <a:tab pos="770255" algn="l"/>
              </a:tabLst>
            </a:pPr>
            <a:r>
              <a:rPr sz="2000" b="1" spc="5" dirty="0">
                <a:latin typeface="Roboto"/>
                <a:cs typeface="Roboto"/>
              </a:rPr>
              <a:t>перечень</a:t>
            </a:r>
            <a:r>
              <a:rPr sz="2000" b="1" spc="-25" dirty="0">
                <a:latin typeface="Roboto"/>
                <a:cs typeface="Roboto"/>
              </a:rPr>
              <a:t> </a:t>
            </a:r>
            <a:r>
              <a:rPr sz="2000" b="1" spc="-15" dirty="0">
                <a:latin typeface="Roboto"/>
                <a:cs typeface="Roboto"/>
              </a:rPr>
              <a:t>площадок</a:t>
            </a:r>
            <a:endParaRPr sz="2000" dirty="0">
              <a:latin typeface="Roboto"/>
              <a:cs typeface="Roboto"/>
            </a:endParaRPr>
          </a:p>
          <a:p>
            <a:pPr marL="769620" lvl="1" indent="-195580">
              <a:lnSpc>
                <a:spcPct val="100000"/>
              </a:lnSpc>
              <a:buClr>
                <a:srgbClr val="418C20"/>
              </a:buClr>
              <a:buChar char="&gt;"/>
              <a:tabLst>
                <a:tab pos="770255" algn="l"/>
              </a:tabLst>
            </a:pPr>
            <a:r>
              <a:rPr sz="2000" b="1" spc="5" dirty="0">
                <a:latin typeface="Roboto"/>
                <a:cs typeface="Roboto"/>
              </a:rPr>
              <a:t>перечень</a:t>
            </a:r>
            <a:r>
              <a:rPr sz="2000" b="1" spc="-35" dirty="0">
                <a:latin typeface="Roboto"/>
                <a:cs typeface="Roboto"/>
              </a:rPr>
              <a:t> </a:t>
            </a:r>
            <a:r>
              <a:rPr sz="2000" b="1" dirty="0">
                <a:latin typeface="Roboto"/>
                <a:cs typeface="Roboto"/>
              </a:rPr>
              <a:t>компетенций</a:t>
            </a:r>
            <a:endParaRPr sz="2000" dirty="0">
              <a:latin typeface="Roboto"/>
              <a:cs typeface="Roboto"/>
            </a:endParaRPr>
          </a:p>
          <a:p>
            <a:pPr marL="769620" lvl="1" indent="-195580">
              <a:lnSpc>
                <a:spcPct val="100000"/>
              </a:lnSpc>
              <a:buClr>
                <a:srgbClr val="418C20"/>
              </a:buClr>
              <a:buChar char="&gt;"/>
              <a:tabLst>
                <a:tab pos="770255" algn="l"/>
              </a:tabLst>
            </a:pPr>
            <a:r>
              <a:rPr sz="2000" b="1" spc="-10" dirty="0">
                <a:latin typeface="Roboto"/>
                <a:cs typeface="Roboto"/>
              </a:rPr>
              <a:t>состав</a:t>
            </a:r>
            <a:r>
              <a:rPr sz="2000" b="1" spc="-20" dirty="0">
                <a:latin typeface="Roboto"/>
                <a:cs typeface="Roboto"/>
              </a:rPr>
              <a:t> </a:t>
            </a:r>
            <a:r>
              <a:rPr sz="2000" b="1" spc="-10" dirty="0">
                <a:latin typeface="Roboto"/>
                <a:cs typeface="Roboto"/>
              </a:rPr>
              <a:t>дирекции</a:t>
            </a:r>
            <a:endParaRPr sz="2000" dirty="0">
              <a:latin typeface="Roboto"/>
              <a:cs typeface="Roboto"/>
            </a:endParaRPr>
          </a:p>
          <a:p>
            <a:pPr marL="769620" lvl="1" indent="-195580">
              <a:lnSpc>
                <a:spcPct val="100000"/>
              </a:lnSpc>
              <a:buClr>
                <a:srgbClr val="418C20"/>
              </a:buClr>
              <a:buChar char="&gt;"/>
              <a:tabLst>
                <a:tab pos="770255" algn="l"/>
              </a:tabLst>
            </a:pPr>
            <a:r>
              <a:rPr sz="2000" b="1" dirty="0" err="1" smtClean="0">
                <a:latin typeface="Roboto"/>
                <a:cs typeface="Roboto"/>
              </a:rPr>
              <a:t>общий</a:t>
            </a:r>
            <a:r>
              <a:rPr sz="2000" b="1" spc="-10" dirty="0" smtClean="0">
                <a:latin typeface="Roboto"/>
                <a:cs typeface="Roboto"/>
              </a:rPr>
              <a:t> </a:t>
            </a:r>
            <a:r>
              <a:rPr sz="2000" b="1" spc="5" dirty="0">
                <a:latin typeface="Roboto"/>
                <a:cs typeface="Roboto"/>
              </a:rPr>
              <a:t>план</a:t>
            </a:r>
            <a:r>
              <a:rPr sz="2000" b="1" spc="-10" dirty="0">
                <a:latin typeface="Roboto"/>
                <a:cs typeface="Roboto"/>
              </a:rPr>
              <a:t> </a:t>
            </a:r>
            <a:r>
              <a:rPr sz="2000" b="1" spc="-5" dirty="0">
                <a:latin typeface="Roboto"/>
                <a:cs typeface="Roboto"/>
              </a:rPr>
              <a:t>мероприятий</a:t>
            </a:r>
            <a:r>
              <a:rPr sz="2000" b="1" spc="-10" dirty="0">
                <a:latin typeface="Roboto"/>
                <a:cs typeface="Roboto"/>
              </a:rPr>
              <a:t> </a:t>
            </a:r>
            <a:r>
              <a:rPr sz="2000" b="1" spc="-15" dirty="0">
                <a:latin typeface="Roboto"/>
                <a:cs typeface="Roboto"/>
              </a:rPr>
              <a:t>(дедлайны)</a:t>
            </a:r>
            <a:endParaRPr sz="2000" dirty="0">
              <a:latin typeface="Roboto"/>
              <a:cs typeface="Roboto"/>
            </a:endParaRPr>
          </a:p>
          <a:p>
            <a:pPr marR="1113790">
              <a:lnSpc>
                <a:spcPct val="100000"/>
              </a:lnSpc>
            </a:pPr>
            <a:r>
              <a:rPr sz="2000" b="1" spc="-15" dirty="0">
                <a:solidFill>
                  <a:srgbClr val="418C20"/>
                </a:solidFill>
                <a:latin typeface="Roboto"/>
                <a:cs typeface="Roboto"/>
              </a:rPr>
              <a:t>Заявочная </a:t>
            </a:r>
            <a:r>
              <a:rPr sz="2000" b="1" spc="-5" dirty="0">
                <a:solidFill>
                  <a:srgbClr val="418C20"/>
                </a:solidFill>
                <a:latin typeface="Roboto"/>
                <a:cs typeface="Roboto"/>
              </a:rPr>
              <a:t>кампания </a:t>
            </a:r>
            <a:r>
              <a:rPr sz="2000" b="1" spc="-15" dirty="0">
                <a:solidFill>
                  <a:srgbClr val="418C20"/>
                </a:solidFill>
                <a:latin typeface="Roboto"/>
                <a:cs typeface="Roboto"/>
              </a:rPr>
              <a:t>через</a:t>
            </a:r>
            <a:r>
              <a:rPr sz="2000" b="1" spc="-5" dirty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spc="-45" dirty="0">
                <a:solidFill>
                  <a:srgbClr val="418C20"/>
                </a:solidFill>
                <a:latin typeface="Roboto"/>
                <a:cs typeface="Roboto"/>
              </a:rPr>
              <a:t>яндекс-форму, </a:t>
            </a:r>
            <a:r>
              <a:rPr sz="2000" b="1" spc="-40" dirty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endParaRPr lang="ru-RU" sz="2000" b="1" spc="-40" dirty="0" smtClean="0">
              <a:solidFill>
                <a:srgbClr val="418C20"/>
              </a:solidFill>
              <a:latin typeface="Roboto"/>
              <a:cs typeface="Roboto"/>
            </a:endParaRPr>
          </a:p>
          <a:p>
            <a:pPr marR="1113790">
              <a:lnSpc>
                <a:spcPct val="100000"/>
              </a:lnSpc>
            </a:pPr>
            <a:r>
              <a:rPr sz="2000" b="1" spc="-10" dirty="0" err="1" smtClean="0">
                <a:solidFill>
                  <a:srgbClr val="418C20"/>
                </a:solidFill>
                <a:latin typeface="Roboto"/>
                <a:cs typeface="Roboto"/>
              </a:rPr>
              <a:t>завершается</a:t>
            </a:r>
            <a:r>
              <a:rPr sz="2000" b="1" spc="-10" dirty="0" smtClean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spc="-50" dirty="0" err="1">
                <a:solidFill>
                  <a:srgbClr val="418C20"/>
                </a:solidFill>
                <a:latin typeface="Roboto"/>
                <a:cs typeface="Roboto"/>
              </a:rPr>
              <a:t>за</a:t>
            </a:r>
            <a:r>
              <a:rPr sz="2000" b="1" dirty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lang="ru-RU" sz="2000" b="1" dirty="0" smtClean="0">
                <a:solidFill>
                  <a:srgbClr val="418C20"/>
                </a:solidFill>
                <a:latin typeface="Roboto"/>
                <a:cs typeface="Roboto"/>
              </a:rPr>
              <a:t>2</a:t>
            </a:r>
            <a:r>
              <a:rPr sz="2000" b="1" dirty="0" smtClean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418C20"/>
                </a:solidFill>
                <a:latin typeface="Roboto"/>
                <a:cs typeface="Roboto"/>
              </a:rPr>
              <a:t>недели </a:t>
            </a:r>
            <a:r>
              <a:rPr sz="2000" b="1" spc="-35" dirty="0" err="1">
                <a:solidFill>
                  <a:srgbClr val="418C20"/>
                </a:solidFill>
                <a:latin typeface="Roboto"/>
                <a:cs typeface="Roboto"/>
              </a:rPr>
              <a:t>до</a:t>
            </a:r>
            <a:r>
              <a:rPr sz="2000" b="1" spc="-10" dirty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spc="-15" dirty="0" err="1" smtClean="0">
                <a:solidFill>
                  <a:srgbClr val="418C20"/>
                </a:solidFill>
                <a:latin typeface="Roboto"/>
                <a:cs typeface="Roboto"/>
              </a:rPr>
              <a:t>старта</a:t>
            </a:r>
            <a:endParaRPr lang="ru-RU" sz="2000" b="1" spc="-15" dirty="0" smtClean="0">
              <a:solidFill>
                <a:srgbClr val="418C20"/>
              </a:solidFill>
              <a:latin typeface="Roboto"/>
              <a:cs typeface="Roboto"/>
            </a:endParaRPr>
          </a:p>
          <a:p>
            <a:pPr marR="1113790">
              <a:lnSpc>
                <a:spcPct val="100000"/>
              </a:lnSpc>
            </a:pPr>
            <a:r>
              <a:rPr sz="2000" b="1" dirty="0" smtClean="0">
                <a:solidFill>
                  <a:srgbClr val="418C20"/>
                </a:solidFill>
                <a:latin typeface="Roboto"/>
                <a:cs typeface="Roboto"/>
              </a:rPr>
              <a:t>(</a:t>
            </a:r>
            <a:r>
              <a:rPr sz="2000" b="1" dirty="0">
                <a:solidFill>
                  <a:srgbClr val="418C20"/>
                </a:solidFill>
                <a:latin typeface="Roboto"/>
                <a:cs typeface="Roboto"/>
              </a:rPr>
              <a:t>время</a:t>
            </a:r>
            <a:r>
              <a:rPr sz="2000" b="1" spc="-10" dirty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418C20"/>
                </a:solidFill>
                <a:latin typeface="Roboto"/>
                <a:cs typeface="Roboto"/>
              </a:rPr>
              <a:t>на </a:t>
            </a:r>
            <a:r>
              <a:rPr sz="2000" b="1" spc="5" dirty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spc="-15" dirty="0">
                <a:solidFill>
                  <a:srgbClr val="418C20"/>
                </a:solidFill>
                <a:latin typeface="Roboto"/>
                <a:cs typeface="Roboto"/>
              </a:rPr>
              <a:t>обработку,</a:t>
            </a:r>
            <a:r>
              <a:rPr sz="2000" b="1" spc="5" dirty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418C20"/>
                </a:solidFill>
                <a:latin typeface="Roboto"/>
                <a:cs typeface="Roboto"/>
              </a:rPr>
              <a:t>технические</a:t>
            </a:r>
            <a:r>
              <a:rPr sz="2000" b="1" spc="5" dirty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spc="-15" dirty="0">
                <a:solidFill>
                  <a:srgbClr val="418C20"/>
                </a:solidFill>
                <a:latin typeface="Roboto"/>
                <a:cs typeface="Roboto"/>
              </a:rPr>
              <a:t>транзакции,</a:t>
            </a:r>
            <a:r>
              <a:rPr sz="2000" b="1" spc="10" dirty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endParaRPr lang="ru-RU" sz="2000" b="1" spc="10" dirty="0" smtClean="0">
              <a:solidFill>
                <a:srgbClr val="418C20"/>
              </a:solidFill>
              <a:latin typeface="Roboto"/>
              <a:cs typeface="Roboto"/>
            </a:endParaRPr>
          </a:p>
          <a:p>
            <a:pPr marR="1113790">
              <a:lnSpc>
                <a:spcPct val="100000"/>
              </a:lnSpc>
            </a:pPr>
            <a:r>
              <a:rPr sz="2000" b="1" spc="-5" dirty="0" err="1" smtClean="0">
                <a:solidFill>
                  <a:srgbClr val="418C20"/>
                </a:solidFill>
                <a:latin typeface="Roboto"/>
                <a:cs typeface="Roboto"/>
              </a:rPr>
              <a:t>заполнение</a:t>
            </a:r>
            <a:r>
              <a:rPr sz="2000" b="1" spc="-5" dirty="0" smtClean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spc="-480" dirty="0" smtClean="0">
                <a:solidFill>
                  <a:srgbClr val="418C20"/>
                </a:solidFill>
                <a:latin typeface="Roboto"/>
                <a:cs typeface="Roboto"/>
              </a:rPr>
              <a:t> </a:t>
            </a:r>
            <a:r>
              <a:rPr sz="2000" b="1" spc="-30" dirty="0" err="1">
                <a:solidFill>
                  <a:srgbClr val="418C20"/>
                </a:solidFill>
                <a:latin typeface="Roboto"/>
                <a:cs typeface="Roboto"/>
              </a:rPr>
              <a:t>профилей</a:t>
            </a:r>
            <a:r>
              <a:rPr sz="2000" b="1" spc="-30" dirty="0" smtClean="0">
                <a:solidFill>
                  <a:srgbClr val="418C20"/>
                </a:solidFill>
                <a:latin typeface="Roboto"/>
                <a:cs typeface="Roboto"/>
              </a:rPr>
              <a:t>)</a:t>
            </a:r>
            <a:endParaRPr sz="20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569"/>
            <a:ext cx="12192000" cy="6223000"/>
            <a:chOff x="0" y="635569"/>
            <a:chExt cx="12192000" cy="6223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5569"/>
              <a:ext cx="12192000" cy="622243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5181" y="6506653"/>
              <a:ext cx="2160270" cy="144145"/>
            </a:xfrm>
            <a:custGeom>
              <a:avLst/>
              <a:gdLst/>
              <a:ahLst/>
              <a:cxnLst/>
              <a:rect l="l" t="t" r="r" b="b"/>
              <a:pathLst>
                <a:path w="2160270" h="144145">
                  <a:moveTo>
                    <a:pt x="2159999" y="0"/>
                  </a:moveTo>
                  <a:lnTo>
                    <a:pt x="0" y="0"/>
                  </a:lnTo>
                  <a:lnTo>
                    <a:pt x="0" y="143999"/>
                  </a:lnTo>
                  <a:lnTo>
                    <a:pt x="2159999" y="143999"/>
                  </a:lnTo>
                  <a:lnTo>
                    <a:pt x="21599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5181" y="6506653"/>
              <a:ext cx="2160270" cy="144145"/>
            </a:xfrm>
            <a:custGeom>
              <a:avLst/>
              <a:gdLst/>
              <a:ahLst/>
              <a:cxnLst/>
              <a:rect l="l" t="t" r="r" b="b"/>
              <a:pathLst>
                <a:path w="2160270" h="144145">
                  <a:moveTo>
                    <a:pt x="0" y="0"/>
                  </a:moveTo>
                  <a:lnTo>
                    <a:pt x="2160000" y="0"/>
                  </a:lnTo>
                  <a:lnTo>
                    <a:pt x="2160000" y="144000"/>
                  </a:lnTo>
                  <a:lnTo>
                    <a:pt x="0" y="144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0213" y="6185379"/>
              <a:ext cx="954228" cy="6726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972" y="6160604"/>
              <a:ext cx="662999" cy="59487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479" y="219632"/>
            <a:ext cx="1128390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125" dirty="0"/>
              <a:t>АЛГОРИТМ</a:t>
            </a:r>
            <a:r>
              <a:rPr sz="3200" spc="195" dirty="0"/>
              <a:t> </a:t>
            </a:r>
            <a:r>
              <a:rPr sz="3200" spc="105" dirty="0"/>
              <a:t>ПРОВЕДЕНИЯ</a:t>
            </a:r>
            <a:r>
              <a:rPr sz="3200" spc="200" dirty="0"/>
              <a:t> </a:t>
            </a:r>
            <a:r>
              <a:rPr sz="3200" spc="105" dirty="0"/>
              <a:t>РЕГИОНАЛЬНОГО</a:t>
            </a:r>
            <a:r>
              <a:rPr sz="3200" spc="200" dirty="0"/>
              <a:t> </a:t>
            </a:r>
            <a:r>
              <a:rPr sz="3200" spc="165" dirty="0" smtClean="0"/>
              <a:t>ЭТАПА</a:t>
            </a:r>
            <a:r>
              <a:rPr lang="ru-RU" sz="3200" spc="165" dirty="0" smtClean="0"/>
              <a:t/>
            </a:r>
            <a:br>
              <a:rPr lang="ru-RU" sz="3200" spc="165" dirty="0" smtClean="0"/>
            </a:br>
            <a:r>
              <a:rPr lang="ru-RU" sz="3200" spc="165" dirty="0" smtClean="0"/>
              <a:t>24.-29.04.2023</a:t>
            </a:r>
            <a:endParaRPr sz="3200" dirty="0"/>
          </a:p>
        </p:txBody>
      </p:sp>
      <p:sp>
        <p:nvSpPr>
          <p:cNvPr id="9" name="object 9"/>
          <p:cNvSpPr txBox="1"/>
          <p:nvPr/>
        </p:nvSpPr>
        <p:spPr>
          <a:xfrm>
            <a:off x="11314383" y="217932"/>
            <a:ext cx="2590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5FCD34"/>
                </a:solidFill>
                <a:latin typeface="Roboto"/>
                <a:cs typeface="Roboto"/>
              </a:rPr>
              <a:t>7</a:t>
            </a:r>
            <a:endParaRPr sz="32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2780" y="3581400"/>
            <a:ext cx="1582577" cy="54630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509905" marR="5080" indent="-497840">
              <a:lnSpc>
                <a:spcPts val="1300"/>
              </a:lnSpc>
              <a:spcBef>
                <a:spcPts val="160"/>
              </a:spcBef>
            </a:pPr>
            <a:r>
              <a:rPr sz="1100" b="1" spc="-40" dirty="0">
                <a:latin typeface="Roboto"/>
                <a:cs typeface="Roboto"/>
              </a:rPr>
              <a:t>П</a:t>
            </a:r>
            <a:r>
              <a:rPr sz="1100" b="1" spc="-30" dirty="0">
                <a:latin typeface="Roboto"/>
                <a:cs typeface="Roboto"/>
              </a:rPr>
              <a:t>Р</a:t>
            </a:r>
            <a:r>
              <a:rPr sz="1100" b="1" spc="-35" dirty="0">
                <a:latin typeface="Roboto"/>
                <a:cs typeface="Roboto"/>
              </a:rPr>
              <a:t>И</a:t>
            </a:r>
            <a:r>
              <a:rPr sz="1100" b="1" spc="-30" dirty="0">
                <a:latin typeface="Roboto"/>
                <a:cs typeface="Roboto"/>
              </a:rPr>
              <a:t>Е</a:t>
            </a:r>
            <a:r>
              <a:rPr sz="1100" b="1" spc="-35" dirty="0">
                <a:latin typeface="Roboto"/>
                <a:cs typeface="Roboto"/>
              </a:rPr>
              <a:t>МК</a:t>
            </a:r>
            <a:r>
              <a:rPr sz="1100" b="1" spc="40" dirty="0">
                <a:latin typeface="Roboto"/>
                <a:cs typeface="Roboto"/>
              </a:rPr>
              <a:t>А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spc="-45" dirty="0">
                <a:latin typeface="Roboto"/>
                <a:cs typeface="Roboto"/>
              </a:rPr>
              <a:t>П</a:t>
            </a:r>
            <a:r>
              <a:rPr sz="1100" b="1" spc="-40" dirty="0">
                <a:latin typeface="Roboto"/>
                <a:cs typeface="Roboto"/>
              </a:rPr>
              <a:t>Л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150" dirty="0">
                <a:latin typeface="Roboto"/>
                <a:cs typeface="Roboto"/>
              </a:rPr>
              <a:t>Щ</a:t>
            </a:r>
            <a:r>
              <a:rPr sz="1100" b="1" spc="10" dirty="0">
                <a:latin typeface="Roboto"/>
                <a:cs typeface="Roboto"/>
              </a:rPr>
              <a:t>А</a:t>
            </a:r>
            <a:r>
              <a:rPr sz="1100" b="1" spc="-5" dirty="0">
                <a:latin typeface="Roboto"/>
                <a:cs typeface="Roboto"/>
              </a:rPr>
              <a:t>Д</a:t>
            </a:r>
            <a:r>
              <a:rPr sz="1100" b="1" spc="-35" dirty="0">
                <a:latin typeface="Roboto"/>
                <a:cs typeface="Roboto"/>
              </a:rPr>
              <a:t>ОК</a:t>
            </a:r>
            <a:r>
              <a:rPr sz="1100" b="1" spc="-5" dirty="0">
                <a:latin typeface="Roboto"/>
                <a:cs typeface="Roboto"/>
              </a:rPr>
              <a:t>:  </a:t>
            </a:r>
            <a:r>
              <a:rPr sz="1100" b="1" spc="-10" dirty="0" smtClean="0">
                <a:latin typeface="Roboto"/>
                <a:cs typeface="Roboto"/>
              </a:rPr>
              <a:t>ТАП+ГЭ</a:t>
            </a:r>
            <a:endParaRPr lang="ru-RU" sz="1100" b="1" spc="-10" dirty="0" smtClean="0">
              <a:latin typeface="Roboto"/>
              <a:cs typeface="Roboto"/>
            </a:endParaRPr>
          </a:p>
          <a:p>
            <a:pPr marL="509905" marR="5080" indent="-497840" algn="ctr">
              <a:lnSpc>
                <a:spcPts val="1300"/>
              </a:lnSpc>
              <a:spcBef>
                <a:spcPts val="160"/>
              </a:spcBef>
            </a:pPr>
            <a:r>
              <a:rPr lang="ru-RU" sz="1100" b="1" spc="-10" dirty="0" smtClean="0">
                <a:latin typeface="Roboto"/>
                <a:cs typeface="Roboto"/>
              </a:rPr>
              <a:t>21-22.04.2023г.</a:t>
            </a:r>
            <a:endParaRPr sz="1100" dirty="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35914" y="2679191"/>
            <a:ext cx="1758540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ts val="1310"/>
              </a:lnSpc>
              <a:spcBef>
                <a:spcPts val="100"/>
              </a:spcBef>
            </a:pPr>
            <a:r>
              <a:rPr sz="1100" b="1" spc="-35" dirty="0" smtClean="0">
                <a:latin typeface="Roboto"/>
                <a:cs typeface="Roboto"/>
              </a:rPr>
              <a:t>ЦЕ</a:t>
            </a:r>
            <a:r>
              <a:rPr sz="1100" b="1" spc="-30" dirty="0" smtClean="0">
                <a:latin typeface="Roboto"/>
                <a:cs typeface="Roboto"/>
              </a:rPr>
              <a:t>РЕ</a:t>
            </a:r>
            <a:r>
              <a:rPr sz="1100" b="1" spc="-35" dirty="0" smtClean="0">
                <a:latin typeface="Roboto"/>
                <a:cs typeface="Roboto"/>
              </a:rPr>
              <a:t>МО</a:t>
            </a:r>
            <a:r>
              <a:rPr sz="1100" b="1" spc="-40" dirty="0" smtClean="0">
                <a:latin typeface="Roboto"/>
                <a:cs typeface="Roboto"/>
              </a:rPr>
              <a:t>Н</a:t>
            </a:r>
            <a:r>
              <a:rPr sz="1100" b="1" spc="-35" dirty="0" smtClean="0">
                <a:latin typeface="Roboto"/>
                <a:cs typeface="Roboto"/>
              </a:rPr>
              <a:t>И</a:t>
            </a:r>
            <a:r>
              <a:rPr lang="ru-RU" sz="1100" b="1" dirty="0">
                <a:latin typeface="Roboto"/>
                <a:cs typeface="Roboto"/>
              </a:rPr>
              <a:t>Я</a:t>
            </a:r>
            <a:r>
              <a:rPr lang="ru-RU" sz="1100" b="1" dirty="0" smtClean="0">
                <a:latin typeface="Roboto"/>
                <a:cs typeface="Roboto"/>
              </a:rPr>
              <a:t> </a:t>
            </a:r>
            <a:r>
              <a:rPr sz="1100" b="1" spc="-35" dirty="0" smtClean="0">
                <a:latin typeface="Roboto"/>
                <a:cs typeface="Roboto"/>
              </a:rPr>
              <a:t>О</a:t>
            </a:r>
            <a:r>
              <a:rPr sz="1100" b="1" spc="10" dirty="0" smtClean="0">
                <a:latin typeface="Roboto"/>
                <a:cs typeface="Roboto"/>
              </a:rPr>
              <a:t>Т</a:t>
            </a:r>
            <a:r>
              <a:rPr sz="1100" b="1" spc="-35" dirty="0" smtClean="0">
                <a:latin typeface="Roboto"/>
                <a:cs typeface="Roboto"/>
              </a:rPr>
              <a:t>К</a:t>
            </a:r>
            <a:r>
              <a:rPr sz="1100" b="1" spc="-30" dirty="0" smtClean="0">
                <a:latin typeface="Roboto"/>
                <a:cs typeface="Roboto"/>
              </a:rPr>
              <a:t>Р</a:t>
            </a:r>
            <a:r>
              <a:rPr sz="1100" b="1" spc="-45" dirty="0" smtClean="0">
                <a:latin typeface="Roboto"/>
                <a:cs typeface="Roboto"/>
              </a:rPr>
              <a:t>Ы</a:t>
            </a:r>
            <a:r>
              <a:rPr sz="1100" b="1" spc="10" dirty="0" smtClean="0">
                <a:latin typeface="Roboto"/>
                <a:cs typeface="Roboto"/>
              </a:rPr>
              <a:t>Т</a:t>
            </a:r>
            <a:r>
              <a:rPr sz="1100" b="1" spc="-35" dirty="0" smtClean="0">
                <a:latin typeface="Roboto"/>
                <a:cs typeface="Roboto"/>
              </a:rPr>
              <a:t>И</a:t>
            </a:r>
            <a:r>
              <a:rPr sz="1100" b="1" spc="-25" dirty="0" smtClean="0">
                <a:latin typeface="Roboto"/>
                <a:cs typeface="Roboto"/>
              </a:rPr>
              <a:t>Я</a:t>
            </a:r>
            <a:endParaRPr lang="ru-RU" sz="1100" b="1" spc="-25" dirty="0" smtClean="0">
              <a:latin typeface="Roboto"/>
              <a:cs typeface="Roboto"/>
            </a:endParaRPr>
          </a:p>
          <a:p>
            <a:pPr marL="19050" algn="ctr">
              <a:lnSpc>
                <a:spcPts val="1310"/>
              </a:lnSpc>
              <a:spcBef>
                <a:spcPts val="100"/>
              </a:spcBef>
            </a:pPr>
            <a:r>
              <a:rPr lang="ru-RU" sz="1100" b="1" spc="-25" dirty="0" smtClean="0">
                <a:latin typeface="Roboto"/>
                <a:cs typeface="Roboto"/>
              </a:rPr>
              <a:t>24.04.2023 г.</a:t>
            </a:r>
            <a:endParaRPr sz="1100" dirty="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83798" y="3570732"/>
            <a:ext cx="2224405" cy="20115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920">
              <a:lnSpc>
                <a:spcPts val="1310"/>
              </a:lnSpc>
              <a:spcBef>
                <a:spcPts val="100"/>
              </a:spcBef>
            </a:pPr>
            <a:r>
              <a:rPr sz="1100" b="1" spc="-15" dirty="0">
                <a:latin typeface="Roboto"/>
                <a:cs typeface="Roboto"/>
              </a:rPr>
              <a:t>ДЕ</a:t>
            </a:r>
            <a:r>
              <a:rPr sz="1100" b="1" spc="-40" dirty="0">
                <a:latin typeface="Roboto"/>
                <a:cs typeface="Roboto"/>
              </a:rPr>
              <a:t>Л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30" dirty="0">
                <a:latin typeface="Roboto"/>
                <a:cs typeface="Roboto"/>
              </a:rPr>
              <a:t>В</a:t>
            </a:r>
            <a:r>
              <a:rPr sz="1100" b="1" spc="10" dirty="0">
                <a:latin typeface="Roboto"/>
                <a:cs typeface="Roboto"/>
              </a:rPr>
              <a:t>АЯ</a:t>
            </a:r>
            <a:r>
              <a:rPr sz="1100" b="1" spc="-45" dirty="0">
                <a:latin typeface="Roboto"/>
                <a:cs typeface="Roboto"/>
              </a:rPr>
              <a:t> </a:t>
            </a:r>
            <a:r>
              <a:rPr sz="1100" b="1" spc="-40" dirty="0">
                <a:latin typeface="Roboto"/>
                <a:cs typeface="Roboto"/>
              </a:rPr>
              <a:t>П</a:t>
            </a:r>
            <a:r>
              <a:rPr sz="1100" b="1" spc="-30" dirty="0">
                <a:latin typeface="Roboto"/>
                <a:cs typeface="Roboto"/>
              </a:rPr>
              <a:t>Р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25" dirty="0">
                <a:latin typeface="Roboto"/>
                <a:cs typeface="Roboto"/>
              </a:rPr>
              <a:t>Г</a:t>
            </a:r>
            <a:r>
              <a:rPr sz="1100" b="1" spc="-30" dirty="0">
                <a:latin typeface="Roboto"/>
                <a:cs typeface="Roboto"/>
              </a:rPr>
              <a:t>Р</a:t>
            </a:r>
            <a:r>
              <a:rPr sz="1100" b="1" spc="10" dirty="0">
                <a:latin typeface="Roboto"/>
                <a:cs typeface="Roboto"/>
              </a:rPr>
              <a:t>А</a:t>
            </a:r>
            <a:r>
              <a:rPr sz="1100" b="1" spc="-35" dirty="0">
                <a:latin typeface="Roboto"/>
                <a:cs typeface="Roboto"/>
              </a:rPr>
              <a:t>ММ</a:t>
            </a:r>
            <a:r>
              <a:rPr sz="1100" b="1" spc="10" dirty="0">
                <a:latin typeface="Roboto"/>
                <a:cs typeface="Roboto"/>
              </a:rPr>
              <a:t>А</a:t>
            </a:r>
            <a:r>
              <a:rPr sz="1100" b="1" spc="-5" dirty="0" smtClean="0">
                <a:latin typeface="Roboto"/>
                <a:cs typeface="Roboto"/>
              </a:rPr>
              <a:t>:</a:t>
            </a:r>
            <a:endParaRPr lang="ru-RU" sz="1100" b="1" spc="-5" dirty="0" smtClean="0">
              <a:latin typeface="Roboto"/>
              <a:cs typeface="Roboto"/>
            </a:endParaRPr>
          </a:p>
          <a:p>
            <a:pPr marL="184150" marR="20320" indent="-171450">
              <a:lnSpc>
                <a:spcPct val="94500"/>
              </a:lnSpc>
              <a:spcBef>
                <a:spcPts val="60"/>
              </a:spcBef>
              <a:buFont typeface="Roboto"/>
              <a:buChar char="-"/>
              <a:tabLst>
                <a:tab pos="183515" algn="l"/>
                <a:tab pos="184150" algn="l"/>
              </a:tabLst>
            </a:pPr>
            <a:r>
              <a:rPr lang="ru-RU" sz="1100" b="1" spc="-45" dirty="0" smtClean="0">
                <a:latin typeface="Roboto"/>
                <a:cs typeface="Roboto"/>
              </a:rPr>
              <a:t>форум </a:t>
            </a:r>
            <a:r>
              <a:rPr lang="ru-RU" sz="1100" b="1" spc="-45" dirty="0">
                <a:latin typeface="Roboto"/>
                <a:cs typeface="Roboto"/>
              </a:rPr>
              <a:t>«Национальная система квалификаций</a:t>
            </a:r>
            <a:r>
              <a:rPr lang="ru-RU" sz="1100" b="1" spc="-45" dirty="0" smtClean="0">
                <a:latin typeface="Roboto"/>
                <a:cs typeface="Roboto"/>
              </a:rPr>
              <a:t>»</a:t>
            </a:r>
            <a:r>
              <a:rPr lang="ru-RU" sz="1100" b="1" spc="-5" dirty="0">
                <a:latin typeface="Roboto"/>
                <a:cs typeface="Roboto"/>
              </a:rPr>
              <a:t> </a:t>
            </a:r>
            <a:endParaRPr lang="ru-RU" sz="1100" b="1" spc="-5" dirty="0" smtClean="0">
              <a:latin typeface="Roboto"/>
              <a:cs typeface="Roboto"/>
            </a:endParaRPr>
          </a:p>
          <a:p>
            <a:pPr marL="12700" marR="20320">
              <a:lnSpc>
                <a:spcPct val="94500"/>
              </a:lnSpc>
              <a:spcBef>
                <a:spcPts val="60"/>
              </a:spcBef>
              <a:tabLst>
                <a:tab pos="183515" algn="l"/>
                <a:tab pos="184150" algn="l"/>
              </a:tabLst>
            </a:pPr>
            <a:r>
              <a:rPr lang="ru-RU" sz="1100" b="1" spc="-5" dirty="0" smtClean="0">
                <a:latin typeface="Roboto"/>
                <a:cs typeface="Roboto"/>
              </a:rPr>
              <a:t>     24-27.04.2023;</a:t>
            </a:r>
            <a:endParaRPr lang="ru-RU" sz="1100" dirty="0">
              <a:latin typeface="Roboto"/>
              <a:cs typeface="Roboto"/>
            </a:endParaRPr>
          </a:p>
          <a:p>
            <a:pPr marL="184150" marR="20320" indent="-171450">
              <a:lnSpc>
                <a:spcPct val="94500"/>
              </a:lnSpc>
              <a:spcBef>
                <a:spcPts val="60"/>
              </a:spcBef>
              <a:buFont typeface="Roboto"/>
              <a:buChar char="-"/>
              <a:tabLst>
                <a:tab pos="183515" algn="l"/>
                <a:tab pos="184150" algn="l"/>
              </a:tabLst>
            </a:pPr>
            <a:r>
              <a:rPr sz="1100" b="1" spc="-25" dirty="0" err="1" smtClean="0">
                <a:latin typeface="Roboto"/>
                <a:cs typeface="Roboto"/>
              </a:rPr>
              <a:t>п</a:t>
            </a:r>
            <a:r>
              <a:rPr sz="1100" b="1" spc="-35" dirty="0" err="1" smtClean="0">
                <a:latin typeface="Roboto"/>
                <a:cs typeface="Roboto"/>
              </a:rPr>
              <a:t>о</a:t>
            </a:r>
            <a:r>
              <a:rPr sz="1100" b="1" spc="-20" dirty="0" err="1" smtClean="0">
                <a:latin typeface="Roboto"/>
                <a:cs typeface="Roboto"/>
              </a:rPr>
              <a:t>се</a:t>
            </a:r>
            <a:r>
              <a:rPr sz="1100" b="1" spc="-50" dirty="0" err="1" smtClean="0">
                <a:latin typeface="Roboto"/>
                <a:cs typeface="Roboto"/>
              </a:rPr>
              <a:t>щ</a:t>
            </a:r>
            <a:r>
              <a:rPr sz="1100" b="1" spc="-20" dirty="0" err="1" smtClean="0">
                <a:latin typeface="Roboto"/>
                <a:cs typeface="Roboto"/>
              </a:rPr>
              <a:t>ени</a:t>
            </a:r>
            <a:r>
              <a:rPr sz="1100" b="1" spc="5" dirty="0" err="1" smtClean="0">
                <a:latin typeface="Roboto"/>
                <a:cs typeface="Roboto"/>
              </a:rPr>
              <a:t>е</a:t>
            </a:r>
            <a:r>
              <a:rPr sz="1100" b="1" spc="-45" dirty="0" smtClean="0">
                <a:latin typeface="Roboto"/>
                <a:cs typeface="Roboto"/>
              </a:rPr>
              <a:t> </a:t>
            </a:r>
            <a:r>
              <a:rPr sz="1100" b="1" spc="-50" dirty="0">
                <a:latin typeface="Roboto"/>
                <a:cs typeface="Roboto"/>
              </a:rPr>
              <a:t>ш</a:t>
            </a:r>
            <a:r>
              <a:rPr sz="1100" b="1" spc="-45" dirty="0">
                <a:latin typeface="Roboto"/>
                <a:cs typeface="Roboto"/>
              </a:rPr>
              <a:t>к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25" dirty="0">
                <a:latin typeface="Roboto"/>
                <a:cs typeface="Roboto"/>
              </a:rPr>
              <a:t>л</a:t>
            </a:r>
            <a:r>
              <a:rPr sz="1100" b="1" spc="-30" dirty="0">
                <a:latin typeface="Roboto"/>
                <a:cs typeface="Roboto"/>
              </a:rPr>
              <a:t>ьни</a:t>
            </a:r>
            <a:r>
              <a:rPr sz="1100" b="1" spc="-40" dirty="0">
                <a:latin typeface="Roboto"/>
                <a:cs typeface="Roboto"/>
              </a:rPr>
              <a:t>к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40" dirty="0">
                <a:latin typeface="Roboto"/>
                <a:cs typeface="Roboto"/>
              </a:rPr>
              <a:t>м</a:t>
            </a:r>
            <a:r>
              <a:rPr sz="1100" b="1" dirty="0">
                <a:latin typeface="Roboto"/>
                <a:cs typeface="Roboto"/>
              </a:rPr>
              <a:t>и</a:t>
            </a:r>
            <a:endParaRPr sz="1100" dirty="0">
              <a:latin typeface="Roboto"/>
              <a:cs typeface="Roboto"/>
            </a:endParaRPr>
          </a:p>
          <a:p>
            <a:pPr marL="184150">
              <a:lnSpc>
                <a:spcPts val="1295"/>
              </a:lnSpc>
            </a:pPr>
            <a:r>
              <a:rPr sz="1100" b="1" spc="-40" dirty="0" err="1">
                <a:latin typeface="Roboto"/>
                <a:cs typeface="Roboto"/>
              </a:rPr>
              <a:t>ко</a:t>
            </a:r>
            <a:r>
              <a:rPr sz="1100" b="1" spc="-25" dirty="0" err="1">
                <a:latin typeface="Roboto"/>
                <a:cs typeface="Roboto"/>
              </a:rPr>
              <a:t>н</a:t>
            </a:r>
            <a:r>
              <a:rPr sz="1100" b="1" spc="-45" dirty="0" err="1">
                <a:latin typeface="Roboto"/>
                <a:cs typeface="Roboto"/>
              </a:rPr>
              <a:t>к</a:t>
            </a:r>
            <a:r>
              <a:rPr sz="1100" b="1" spc="-40" dirty="0" err="1">
                <a:latin typeface="Roboto"/>
                <a:cs typeface="Roboto"/>
              </a:rPr>
              <a:t>у</a:t>
            </a:r>
            <a:r>
              <a:rPr sz="1100" b="1" spc="-35" dirty="0" err="1">
                <a:latin typeface="Roboto"/>
                <a:cs typeface="Roboto"/>
              </a:rPr>
              <a:t>р</a:t>
            </a:r>
            <a:r>
              <a:rPr sz="1100" b="1" spc="-25" dirty="0" err="1">
                <a:latin typeface="Roboto"/>
                <a:cs typeface="Roboto"/>
              </a:rPr>
              <a:t>сн</a:t>
            </a:r>
            <a:r>
              <a:rPr sz="1100" b="1" spc="-45" dirty="0" err="1">
                <a:latin typeface="Roboto"/>
                <a:cs typeface="Roboto"/>
              </a:rPr>
              <a:t>ы</a:t>
            </a:r>
            <a:r>
              <a:rPr sz="1100" b="1" spc="-5" dirty="0" err="1">
                <a:latin typeface="Roboto"/>
                <a:cs typeface="Roboto"/>
              </a:rPr>
              <a:t>х</a:t>
            </a:r>
            <a:r>
              <a:rPr sz="1100" b="1" spc="-35" dirty="0">
                <a:latin typeface="Roboto"/>
                <a:cs typeface="Roboto"/>
              </a:rPr>
              <a:t> </a:t>
            </a:r>
            <a:r>
              <a:rPr sz="1100" b="1" spc="-20" dirty="0" err="1" smtClean="0">
                <a:latin typeface="Roboto"/>
                <a:cs typeface="Roboto"/>
              </a:rPr>
              <a:t>п</a:t>
            </a:r>
            <a:r>
              <a:rPr sz="1100" b="1" spc="-25" dirty="0" err="1" smtClean="0">
                <a:latin typeface="Roboto"/>
                <a:cs typeface="Roboto"/>
              </a:rPr>
              <a:t>л</a:t>
            </a:r>
            <a:r>
              <a:rPr sz="1100" b="1" spc="-35" dirty="0" err="1" smtClean="0">
                <a:latin typeface="Roboto"/>
                <a:cs typeface="Roboto"/>
              </a:rPr>
              <a:t>о</a:t>
            </a:r>
            <a:r>
              <a:rPr sz="1100" b="1" spc="-50" dirty="0" err="1" smtClean="0">
                <a:latin typeface="Roboto"/>
                <a:cs typeface="Roboto"/>
              </a:rPr>
              <a:t>щ</a:t>
            </a:r>
            <a:r>
              <a:rPr sz="1100" b="1" spc="-35" dirty="0" err="1" smtClean="0">
                <a:latin typeface="Roboto"/>
                <a:cs typeface="Roboto"/>
              </a:rPr>
              <a:t>а</a:t>
            </a:r>
            <a:r>
              <a:rPr sz="1100" b="1" spc="-75" dirty="0" err="1" smtClean="0">
                <a:latin typeface="Roboto"/>
                <a:cs typeface="Roboto"/>
              </a:rPr>
              <a:t>д</a:t>
            </a:r>
            <a:r>
              <a:rPr sz="1100" b="1" spc="-35" dirty="0" err="1" smtClean="0">
                <a:latin typeface="Roboto"/>
                <a:cs typeface="Roboto"/>
              </a:rPr>
              <a:t>о</a:t>
            </a:r>
            <a:r>
              <a:rPr sz="1100" b="1" spc="-10" dirty="0" err="1" smtClean="0">
                <a:latin typeface="Roboto"/>
                <a:cs typeface="Roboto"/>
              </a:rPr>
              <a:t>к</a:t>
            </a:r>
            <a:endParaRPr lang="ru-RU" sz="1100" b="1" spc="-10" dirty="0" smtClean="0">
              <a:latin typeface="Roboto"/>
              <a:cs typeface="Roboto"/>
            </a:endParaRPr>
          </a:p>
          <a:p>
            <a:pPr marL="184150">
              <a:lnSpc>
                <a:spcPts val="1295"/>
              </a:lnSpc>
            </a:pPr>
            <a:r>
              <a:rPr lang="ru-RU" sz="1100" b="1" spc="-25" dirty="0" smtClean="0">
                <a:latin typeface="Roboto"/>
                <a:cs typeface="Roboto"/>
              </a:rPr>
              <a:t>26</a:t>
            </a:r>
            <a:r>
              <a:rPr lang="ru-RU" sz="1100" b="1" spc="-25" dirty="0">
                <a:latin typeface="Roboto"/>
                <a:cs typeface="Roboto"/>
              </a:rPr>
              <a:t>.-</a:t>
            </a:r>
            <a:r>
              <a:rPr lang="ru-RU" sz="1100" b="1" spc="-25" dirty="0" smtClean="0">
                <a:latin typeface="Roboto"/>
                <a:cs typeface="Roboto"/>
              </a:rPr>
              <a:t>28.04.2023</a:t>
            </a:r>
            <a:r>
              <a:rPr lang="ru-RU" sz="1100" b="1" spc="-10" dirty="0" smtClean="0">
                <a:latin typeface="Roboto"/>
                <a:cs typeface="Roboto"/>
              </a:rPr>
              <a:t>;</a:t>
            </a:r>
            <a:endParaRPr sz="1100" dirty="0">
              <a:latin typeface="Roboto"/>
              <a:cs typeface="Roboto"/>
            </a:endParaRPr>
          </a:p>
          <a:p>
            <a:pPr marL="184150" marR="5080" indent="-171450">
              <a:lnSpc>
                <a:spcPct val="94500"/>
              </a:lnSpc>
              <a:spcBef>
                <a:spcPts val="60"/>
              </a:spcBef>
              <a:buFont typeface="Roboto"/>
              <a:buChar char="-"/>
              <a:tabLst>
                <a:tab pos="183515" algn="l"/>
                <a:tab pos="184150" algn="l"/>
              </a:tabLst>
            </a:pPr>
            <a:r>
              <a:rPr sz="1100" b="1" spc="-25" dirty="0" err="1" smtClean="0">
                <a:latin typeface="Roboto"/>
                <a:cs typeface="Roboto"/>
              </a:rPr>
              <a:t>п</a:t>
            </a:r>
            <a:r>
              <a:rPr sz="1100" b="1" spc="-35" dirty="0" err="1" smtClean="0">
                <a:latin typeface="Roboto"/>
                <a:cs typeface="Roboto"/>
              </a:rPr>
              <a:t>ро</a:t>
            </a:r>
            <a:r>
              <a:rPr sz="1100" b="1" spc="-25" dirty="0" err="1" smtClean="0">
                <a:latin typeface="Roboto"/>
                <a:cs typeface="Roboto"/>
              </a:rPr>
              <a:t>в</a:t>
            </a:r>
            <a:r>
              <a:rPr sz="1100" b="1" spc="-20" dirty="0" err="1" smtClean="0">
                <a:latin typeface="Roboto"/>
                <a:cs typeface="Roboto"/>
              </a:rPr>
              <a:t>е</a:t>
            </a:r>
            <a:r>
              <a:rPr sz="1100" b="1" spc="-75" dirty="0" err="1" smtClean="0">
                <a:latin typeface="Roboto"/>
                <a:cs typeface="Roboto"/>
              </a:rPr>
              <a:t>д</a:t>
            </a:r>
            <a:r>
              <a:rPr sz="1100" b="1" spc="-20" dirty="0" err="1" smtClean="0">
                <a:latin typeface="Roboto"/>
                <a:cs typeface="Roboto"/>
              </a:rPr>
              <a:t>ени</a:t>
            </a:r>
            <a:r>
              <a:rPr sz="1100" b="1" spc="5" dirty="0" err="1" smtClean="0">
                <a:latin typeface="Roboto"/>
                <a:cs typeface="Roboto"/>
              </a:rPr>
              <a:t>е</a:t>
            </a:r>
            <a:r>
              <a:rPr sz="1100" b="1" spc="-45" dirty="0" smtClean="0">
                <a:latin typeface="Roboto"/>
                <a:cs typeface="Roboto"/>
              </a:rPr>
              <a:t> </a:t>
            </a:r>
            <a:r>
              <a:rPr sz="1100" b="1" spc="-25" dirty="0" err="1" smtClean="0">
                <a:latin typeface="Roboto"/>
                <a:cs typeface="Roboto"/>
              </a:rPr>
              <a:t>п</a:t>
            </a:r>
            <a:r>
              <a:rPr sz="1100" b="1" spc="-35" dirty="0" err="1" smtClean="0">
                <a:latin typeface="Roboto"/>
                <a:cs typeface="Roboto"/>
              </a:rPr>
              <a:t>ро</a:t>
            </a:r>
            <a:r>
              <a:rPr sz="1100" b="1" spc="-204" dirty="0" err="1" smtClean="0">
                <a:latin typeface="Roboto"/>
                <a:cs typeface="Roboto"/>
              </a:rPr>
              <a:t>ф</a:t>
            </a:r>
            <a:r>
              <a:rPr sz="1100" b="1" spc="-20" dirty="0" err="1" smtClean="0">
                <a:latin typeface="Roboto"/>
                <a:cs typeface="Roboto"/>
              </a:rPr>
              <a:t>есс</a:t>
            </a:r>
            <a:r>
              <a:rPr sz="1100" b="1" spc="-25" dirty="0" err="1" smtClean="0">
                <a:latin typeface="Roboto"/>
                <a:cs typeface="Roboto"/>
              </a:rPr>
              <a:t>и</a:t>
            </a:r>
            <a:r>
              <a:rPr sz="1100" b="1" spc="-35" dirty="0" err="1" smtClean="0">
                <a:latin typeface="Roboto"/>
                <a:cs typeface="Roboto"/>
              </a:rPr>
              <a:t>о</a:t>
            </a:r>
            <a:r>
              <a:rPr sz="1100" b="1" spc="-25" dirty="0" err="1" smtClean="0">
                <a:latin typeface="Roboto"/>
                <a:cs typeface="Roboto"/>
              </a:rPr>
              <a:t>н</a:t>
            </a:r>
            <a:r>
              <a:rPr sz="1100" b="1" spc="-30" dirty="0" err="1" smtClean="0">
                <a:latin typeface="Roboto"/>
                <a:cs typeface="Roboto"/>
              </a:rPr>
              <a:t>а</a:t>
            </a:r>
            <a:r>
              <a:rPr sz="1100" b="1" spc="-25" dirty="0" err="1" smtClean="0">
                <a:latin typeface="Roboto"/>
                <a:cs typeface="Roboto"/>
              </a:rPr>
              <a:t>л</a:t>
            </a:r>
            <a:r>
              <a:rPr sz="1100" b="1" spc="-30" dirty="0" err="1" smtClean="0">
                <a:latin typeface="Roboto"/>
                <a:cs typeface="Roboto"/>
              </a:rPr>
              <a:t>ьн</a:t>
            </a:r>
            <a:r>
              <a:rPr sz="1100" b="1" spc="-45" dirty="0" err="1" smtClean="0">
                <a:latin typeface="Roboto"/>
                <a:cs typeface="Roboto"/>
              </a:rPr>
              <a:t>ы</a:t>
            </a:r>
            <a:r>
              <a:rPr sz="1100" b="1" spc="-5" dirty="0" err="1" smtClean="0">
                <a:latin typeface="Roboto"/>
                <a:cs typeface="Roboto"/>
              </a:rPr>
              <a:t>х</a:t>
            </a:r>
            <a:r>
              <a:rPr sz="1100" b="1" spc="-5" dirty="0" smtClean="0">
                <a:latin typeface="Roboto"/>
                <a:cs typeface="Roboto"/>
              </a:rPr>
              <a:t>  </a:t>
            </a:r>
            <a:r>
              <a:rPr sz="1100" b="1" spc="-25" dirty="0" err="1" smtClean="0">
                <a:latin typeface="Roboto"/>
                <a:cs typeface="Roboto"/>
              </a:rPr>
              <a:t>п</a:t>
            </a:r>
            <a:r>
              <a:rPr sz="1100" b="1" spc="-35" dirty="0" err="1" smtClean="0">
                <a:latin typeface="Roboto"/>
                <a:cs typeface="Roboto"/>
              </a:rPr>
              <a:t>ро</a:t>
            </a:r>
            <a:r>
              <a:rPr sz="1100" b="1" spc="-25" dirty="0" err="1" smtClean="0">
                <a:latin typeface="Roboto"/>
                <a:cs typeface="Roboto"/>
              </a:rPr>
              <a:t>б</a:t>
            </a:r>
            <a:r>
              <a:rPr sz="1100" b="1" spc="-15" dirty="0" smtClean="0">
                <a:latin typeface="Roboto"/>
                <a:cs typeface="Roboto"/>
              </a:rPr>
              <a:t>,</a:t>
            </a:r>
            <a:r>
              <a:rPr sz="1100" b="1" spc="-20" dirty="0" smtClean="0">
                <a:latin typeface="Roboto"/>
                <a:cs typeface="Roboto"/>
              </a:rPr>
              <a:t> </a:t>
            </a:r>
            <a:r>
              <a:rPr sz="1100" b="1" spc="-25" dirty="0" err="1" smtClean="0">
                <a:latin typeface="Roboto"/>
                <a:cs typeface="Roboto"/>
              </a:rPr>
              <a:t>в</a:t>
            </a:r>
            <a:r>
              <a:rPr sz="1100" b="1" spc="-35" dirty="0" err="1" smtClean="0">
                <a:latin typeface="Roboto"/>
                <a:cs typeface="Roboto"/>
              </a:rPr>
              <a:t>о</a:t>
            </a:r>
            <a:r>
              <a:rPr sz="1100" b="1" spc="-80" dirty="0" err="1" smtClean="0">
                <a:latin typeface="Roboto"/>
                <a:cs typeface="Roboto"/>
              </a:rPr>
              <a:t>з</a:t>
            </a:r>
            <a:r>
              <a:rPr sz="1100" b="1" spc="-40" dirty="0" err="1" smtClean="0">
                <a:latin typeface="Roboto"/>
                <a:cs typeface="Roboto"/>
              </a:rPr>
              <a:t>м</a:t>
            </a:r>
            <a:r>
              <a:rPr sz="1100" b="1" spc="-35" dirty="0" err="1" smtClean="0">
                <a:latin typeface="Roboto"/>
                <a:cs typeface="Roboto"/>
              </a:rPr>
              <a:t>о</a:t>
            </a:r>
            <a:r>
              <a:rPr sz="1100" b="1" spc="5" dirty="0" err="1" smtClean="0">
                <a:latin typeface="Roboto"/>
                <a:cs typeface="Roboto"/>
              </a:rPr>
              <a:t>ж</a:t>
            </a:r>
            <a:r>
              <a:rPr sz="1100" b="1" spc="-25" dirty="0" err="1" smtClean="0">
                <a:latin typeface="Roboto"/>
                <a:cs typeface="Roboto"/>
              </a:rPr>
              <a:t>н</a:t>
            </a:r>
            <a:r>
              <a:rPr sz="1100" b="1" dirty="0" err="1" smtClean="0">
                <a:latin typeface="Roboto"/>
                <a:cs typeface="Roboto"/>
              </a:rPr>
              <a:t>о</a:t>
            </a:r>
            <a:r>
              <a:rPr sz="1100" b="1" spc="-50" dirty="0" smtClean="0">
                <a:latin typeface="Roboto"/>
                <a:cs typeface="Roboto"/>
              </a:rPr>
              <a:t> </a:t>
            </a:r>
            <a:r>
              <a:rPr sz="1100" b="1" spc="-30" dirty="0" err="1" smtClean="0">
                <a:latin typeface="Roboto"/>
                <a:cs typeface="Roboto"/>
              </a:rPr>
              <a:t>инт</a:t>
            </a:r>
            <a:r>
              <a:rPr sz="1100" b="1" spc="-20" dirty="0" err="1" smtClean="0">
                <a:latin typeface="Roboto"/>
                <a:cs typeface="Roboto"/>
              </a:rPr>
              <a:t>е</a:t>
            </a:r>
            <a:r>
              <a:rPr sz="1100" b="1" spc="-25" dirty="0" err="1" smtClean="0">
                <a:latin typeface="Roboto"/>
                <a:cs typeface="Roboto"/>
              </a:rPr>
              <a:t>г</a:t>
            </a:r>
            <a:r>
              <a:rPr sz="1100" b="1" spc="-35" dirty="0" err="1" smtClean="0">
                <a:latin typeface="Roboto"/>
                <a:cs typeface="Roboto"/>
              </a:rPr>
              <a:t>рац</a:t>
            </a:r>
            <a:r>
              <a:rPr sz="1100" b="1" spc="-30" dirty="0" err="1" smtClean="0">
                <a:latin typeface="Roboto"/>
                <a:cs typeface="Roboto"/>
              </a:rPr>
              <a:t>и</a:t>
            </a:r>
            <a:r>
              <a:rPr sz="1100" b="1" spc="-5" dirty="0" err="1" smtClean="0">
                <a:latin typeface="Roboto"/>
                <a:cs typeface="Roboto"/>
              </a:rPr>
              <a:t>я</a:t>
            </a:r>
            <a:r>
              <a:rPr sz="1100" b="1" spc="-40" dirty="0" smtClean="0">
                <a:latin typeface="Roboto"/>
                <a:cs typeface="Roboto"/>
              </a:rPr>
              <a:t> </a:t>
            </a:r>
            <a:r>
              <a:rPr sz="1100" b="1" dirty="0" smtClean="0">
                <a:latin typeface="Roboto"/>
                <a:cs typeface="Roboto"/>
              </a:rPr>
              <a:t>с  </a:t>
            </a:r>
            <a:r>
              <a:rPr sz="1100" b="1" spc="-25" dirty="0" err="1" smtClean="0">
                <a:latin typeface="Roboto"/>
                <a:cs typeface="Roboto"/>
              </a:rPr>
              <a:t>п</a:t>
            </a:r>
            <a:r>
              <a:rPr sz="1100" b="1" spc="-35" dirty="0" err="1" smtClean="0">
                <a:latin typeface="Roboto"/>
                <a:cs typeface="Roboto"/>
              </a:rPr>
              <a:t>ро</a:t>
            </a:r>
            <a:r>
              <a:rPr sz="1100" b="1" spc="-20" dirty="0" err="1" smtClean="0">
                <a:latin typeface="Roboto"/>
                <a:cs typeface="Roboto"/>
              </a:rPr>
              <a:t>е</a:t>
            </a:r>
            <a:r>
              <a:rPr sz="1100" b="1" spc="-45" dirty="0" err="1" smtClean="0">
                <a:latin typeface="Roboto"/>
                <a:cs typeface="Roboto"/>
              </a:rPr>
              <a:t>к</a:t>
            </a:r>
            <a:r>
              <a:rPr sz="1100" b="1" spc="-40" dirty="0" err="1" smtClean="0">
                <a:latin typeface="Roboto"/>
                <a:cs typeface="Roboto"/>
              </a:rPr>
              <a:t>т</a:t>
            </a:r>
            <a:r>
              <a:rPr sz="1100" b="1" spc="-35" dirty="0" err="1" smtClean="0">
                <a:latin typeface="Roboto"/>
                <a:cs typeface="Roboto"/>
              </a:rPr>
              <a:t>о</a:t>
            </a:r>
            <a:r>
              <a:rPr sz="1100" b="1" spc="-5" dirty="0" err="1" smtClean="0">
                <a:latin typeface="Roboto"/>
                <a:cs typeface="Roboto"/>
              </a:rPr>
              <a:t>м</a:t>
            </a:r>
            <a:r>
              <a:rPr sz="1100" b="1" spc="-50" dirty="0" smtClean="0">
                <a:latin typeface="Roboto"/>
                <a:cs typeface="Roboto"/>
              </a:rPr>
              <a:t> </a:t>
            </a:r>
            <a:r>
              <a:rPr sz="1100" b="1" spc="-30" dirty="0" smtClean="0">
                <a:latin typeface="Roboto"/>
                <a:cs typeface="Roboto"/>
              </a:rPr>
              <a:t>«</a:t>
            </a:r>
            <a:r>
              <a:rPr sz="1100" b="1" spc="-30" dirty="0" err="1" smtClean="0">
                <a:latin typeface="Roboto"/>
                <a:cs typeface="Roboto"/>
              </a:rPr>
              <a:t>Б</a:t>
            </a:r>
            <a:r>
              <a:rPr sz="1100" b="1" spc="-20" dirty="0" err="1" smtClean="0">
                <a:latin typeface="Roboto"/>
                <a:cs typeface="Roboto"/>
              </a:rPr>
              <a:t>и</a:t>
            </a:r>
            <a:r>
              <a:rPr sz="1100" b="1" spc="-25" dirty="0" err="1" smtClean="0">
                <a:latin typeface="Roboto"/>
                <a:cs typeface="Roboto"/>
              </a:rPr>
              <a:t>л</a:t>
            </a:r>
            <a:r>
              <a:rPr sz="1100" b="1" spc="-20" dirty="0" err="1" smtClean="0">
                <a:latin typeface="Roboto"/>
                <a:cs typeface="Roboto"/>
              </a:rPr>
              <a:t>е</a:t>
            </a:r>
            <a:r>
              <a:rPr sz="1100" b="1" spc="-15" dirty="0" err="1" smtClean="0">
                <a:latin typeface="Roboto"/>
                <a:cs typeface="Roboto"/>
              </a:rPr>
              <a:t>т</a:t>
            </a:r>
            <a:r>
              <a:rPr sz="1100" b="1" spc="-35" dirty="0" smtClean="0">
                <a:latin typeface="Roboto"/>
                <a:cs typeface="Roboto"/>
              </a:rPr>
              <a:t> </a:t>
            </a:r>
            <a:r>
              <a:rPr sz="1100" b="1" dirty="0" smtClean="0">
                <a:latin typeface="Roboto"/>
                <a:cs typeface="Roboto"/>
              </a:rPr>
              <a:t>в</a:t>
            </a:r>
            <a:r>
              <a:rPr sz="1100" b="1" spc="-35" dirty="0" smtClean="0">
                <a:latin typeface="Roboto"/>
                <a:cs typeface="Roboto"/>
              </a:rPr>
              <a:t> </a:t>
            </a:r>
            <a:r>
              <a:rPr sz="1100" b="1" spc="-25" dirty="0" err="1" smtClean="0">
                <a:latin typeface="Roboto"/>
                <a:cs typeface="Roboto"/>
              </a:rPr>
              <a:t>б</a:t>
            </a:r>
            <a:r>
              <a:rPr sz="1100" b="1" spc="-40" dirty="0" err="1" smtClean="0">
                <a:latin typeface="Roboto"/>
                <a:cs typeface="Roboto"/>
              </a:rPr>
              <a:t>у</a:t>
            </a:r>
            <a:r>
              <a:rPr sz="1100" b="1" spc="-75" dirty="0" err="1" smtClean="0">
                <a:latin typeface="Roboto"/>
                <a:cs typeface="Roboto"/>
              </a:rPr>
              <a:t>д</a:t>
            </a:r>
            <a:r>
              <a:rPr sz="1100" b="1" spc="-40" dirty="0" err="1" smtClean="0">
                <a:latin typeface="Roboto"/>
                <a:cs typeface="Roboto"/>
              </a:rPr>
              <a:t>у</a:t>
            </a:r>
            <a:r>
              <a:rPr sz="1100" b="1" spc="-50" dirty="0" err="1" smtClean="0">
                <a:latin typeface="Roboto"/>
                <a:cs typeface="Roboto"/>
              </a:rPr>
              <a:t>щ</a:t>
            </a:r>
            <a:r>
              <a:rPr sz="1100" b="1" spc="-20" dirty="0" err="1" smtClean="0">
                <a:latin typeface="Roboto"/>
                <a:cs typeface="Roboto"/>
              </a:rPr>
              <a:t>ее</a:t>
            </a:r>
            <a:r>
              <a:rPr sz="1100" b="1" spc="-5" dirty="0" smtClean="0">
                <a:latin typeface="Roboto"/>
                <a:cs typeface="Roboto"/>
              </a:rPr>
              <a:t>»</a:t>
            </a:r>
            <a:r>
              <a:rPr lang="ru-RU" sz="1100" b="1" spc="-5" dirty="0">
                <a:latin typeface="Roboto"/>
                <a:cs typeface="Roboto"/>
              </a:rPr>
              <a:t> 26.-</a:t>
            </a:r>
            <a:r>
              <a:rPr lang="ru-RU" sz="1100" b="1" spc="-5" dirty="0" smtClean="0">
                <a:latin typeface="Roboto"/>
                <a:cs typeface="Roboto"/>
              </a:rPr>
              <a:t>27.04.2023</a:t>
            </a:r>
            <a:endParaRPr sz="1100" dirty="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46973" y="2679191"/>
            <a:ext cx="1732074" cy="1971822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71780" marR="118745" indent="-120014">
              <a:lnSpc>
                <a:spcPts val="1300"/>
              </a:lnSpc>
              <a:spcBef>
                <a:spcPts val="160"/>
              </a:spcBef>
            </a:pPr>
            <a:r>
              <a:rPr sz="1100" b="1" spc="-25" dirty="0">
                <a:latin typeface="Roboto"/>
                <a:cs typeface="Roboto"/>
              </a:rPr>
              <a:t>СО</a:t>
            </a:r>
            <a:r>
              <a:rPr sz="1100" b="1" spc="-45" dirty="0">
                <a:latin typeface="Roboto"/>
                <a:cs typeface="Roboto"/>
              </a:rPr>
              <a:t>П</a:t>
            </a:r>
            <a:r>
              <a:rPr sz="1100" b="1" spc="-30" dirty="0">
                <a:latin typeface="Roboto"/>
                <a:cs typeface="Roboto"/>
              </a:rPr>
              <a:t>Р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30" dirty="0">
                <a:latin typeface="Roboto"/>
                <a:cs typeface="Roboto"/>
              </a:rPr>
              <a:t>В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40" dirty="0">
                <a:latin typeface="Roboto"/>
                <a:cs typeface="Roboto"/>
              </a:rPr>
              <a:t>Ж</a:t>
            </a:r>
            <a:r>
              <a:rPr sz="1100" b="1" dirty="0">
                <a:latin typeface="Roboto"/>
                <a:cs typeface="Roboto"/>
              </a:rPr>
              <a:t>Д</a:t>
            </a:r>
            <a:r>
              <a:rPr sz="1100" b="1" spc="-35" dirty="0">
                <a:latin typeface="Roboto"/>
                <a:cs typeface="Roboto"/>
              </a:rPr>
              <a:t>Е</a:t>
            </a:r>
            <a:r>
              <a:rPr sz="1100" b="1" spc="-45" dirty="0">
                <a:latin typeface="Roboto"/>
                <a:cs typeface="Roboto"/>
              </a:rPr>
              <a:t>Н</a:t>
            </a:r>
            <a:r>
              <a:rPr sz="1100" b="1" spc="-35" dirty="0">
                <a:latin typeface="Roboto"/>
                <a:cs typeface="Roboto"/>
              </a:rPr>
              <a:t>И</a:t>
            </a:r>
            <a:r>
              <a:rPr sz="1100" b="1" dirty="0">
                <a:latin typeface="Roboto"/>
                <a:cs typeface="Roboto"/>
              </a:rPr>
              <a:t>Е  </a:t>
            </a:r>
            <a:r>
              <a:rPr sz="1100" b="1" spc="-20" dirty="0">
                <a:latin typeface="Roboto"/>
                <a:cs typeface="Roboto"/>
              </a:rPr>
              <a:t>ЧЕМПИОНАТА:</a:t>
            </a:r>
            <a:endParaRPr sz="1100" dirty="0">
              <a:latin typeface="Roboto"/>
              <a:cs typeface="Roboto"/>
            </a:endParaRPr>
          </a:p>
          <a:p>
            <a:pPr marL="184150" indent="-171450">
              <a:lnSpc>
                <a:spcPts val="1155"/>
              </a:lnSpc>
              <a:buFont typeface="Roboto"/>
              <a:buChar char="-"/>
              <a:tabLst>
                <a:tab pos="183515" algn="l"/>
                <a:tab pos="184150" algn="l"/>
              </a:tabLst>
            </a:pPr>
            <a:r>
              <a:rPr sz="1100" b="1" spc="-30" dirty="0">
                <a:latin typeface="Roboto"/>
                <a:cs typeface="Roboto"/>
              </a:rPr>
              <a:t>постоянно</a:t>
            </a:r>
            <a:endParaRPr sz="1100" dirty="0">
              <a:latin typeface="Roboto"/>
              <a:cs typeface="Roboto"/>
            </a:endParaRPr>
          </a:p>
          <a:p>
            <a:pPr marL="184150">
              <a:lnSpc>
                <a:spcPts val="1260"/>
              </a:lnSpc>
            </a:pPr>
            <a:r>
              <a:rPr sz="1100" b="1" spc="-45" dirty="0">
                <a:latin typeface="Roboto"/>
                <a:cs typeface="Roboto"/>
              </a:rPr>
              <a:t>де</a:t>
            </a:r>
            <a:r>
              <a:rPr sz="1100" b="1" spc="-25" dirty="0">
                <a:latin typeface="Roboto"/>
                <a:cs typeface="Roboto"/>
              </a:rPr>
              <a:t>й</a:t>
            </a:r>
            <a:r>
              <a:rPr sz="1100" b="1" spc="-20" dirty="0">
                <a:latin typeface="Roboto"/>
                <a:cs typeface="Roboto"/>
              </a:rPr>
              <a:t>с</a:t>
            </a:r>
            <a:r>
              <a:rPr sz="1100" b="1" spc="-40" dirty="0">
                <a:latin typeface="Roboto"/>
                <a:cs typeface="Roboto"/>
              </a:rPr>
              <a:t>т</a:t>
            </a:r>
            <a:r>
              <a:rPr sz="1100" b="1" spc="-25" dirty="0">
                <a:latin typeface="Roboto"/>
                <a:cs typeface="Roboto"/>
              </a:rPr>
              <a:t>в</a:t>
            </a:r>
            <a:r>
              <a:rPr sz="1100" b="1" spc="-40" dirty="0">
                <a:latin typeface="Roboto"/>
                <a:cs typeface="Roboto"/>
              </a:rPr>
              <a:t>у</a:t>
            </a:r>
            <a:r>
              <a:rPr sz="1100" b="1" spc="-45" dirty="0">
                <a:latin typeface="Roboto"/>
                <a:cs typeface="Roboto"/>
              </a:rPr>
              <a:t>ю</a:t>
            </a:r>
            <a:r>
              <a:rPr sz="1100" b="1" spc="-55" dirty="0">
                <a:latin typeface="Roboto"/>
                <a:cs typeface="Roboto"/>
              </a:rPr>
              <a:t>щ</a:t>
            </a:r>
            <a:r>
              <a:rPr sz="1100" b="1" spc="-25" dirty="0">
                <a:latin typeface="Roboto"/>
                <a:cs typeface="Roboto"/>
              </a:rPr>
              <a:t>и</a:t>
            </a:r>
            <a:r>
              <a:rPr sz="1100" b="1" dirty="0">
                <a:latin typeface="Roboto"/>
                <a:cs typeface="Roboto"/>
              </a:rPr>
              <a:t>й</a:t>
            </a:r>
            <a:r>
              <a:rPr sz="1100" b="1" spc="-35" dirty="0">
                <a:latin typeface="Roboto"/>
                <a:cs typeface="Roboto"/>
              </a:rPr>
              <a:t> </a:t>
            </a:r>
            <a:r>
              <a:rPr sz="1100" b="1" spc="-30" dirty="0">
                <a:latin typeface="Roboto"/>
                <a:cs typeface="Roboto"/>
              </a:rPr>
              <a:t>ч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40" dirty="0">
                <a:latin typeface="Roboto"/>
                <a:cs typeface="Roboto"/>
              </a:rPr>
              <a:t>т</a:t>
            </a:r>
            <a:r>
              <a:rPr sz="1100" b="1" spc="-15" dirty="0">
                <a:latin typeface="Roboto"/>
                <a:cs typeface="Roboto"/>
              </a:rPr>
              <a:t>;</a:t>
            </a:r>
            <a:endParaRPr sz="1100" dirty="0">
              <a:latin typeface="Roboto"/>
              <a:cs typeface="Roboto"/>
            </a:endParaRPr>
          </a:p>
          <a:p>
            <a:pPr marL="184150" marR="113030" indent="-171450">
              <a:lnSpc>
                <a:spcPts val="1300"/>
              </a:lnSpc>
              <a:buFont typeface="Roboto"/>
              <a:buChar char="-"/>
              <a:tabLst>
                <a:tab pos="183515" algn="l"/>
                <a:tab pos="184150" algn="l"/>
              </a:tabLst>
            </a:pPr>
            <a:r>
              <a:rPr sz="1100" b="1" spc="-25" dirty="0" err="1" smtClean="0">
                <a:latin typeface="Roboto"/>
                <a:cs typeface="Roboto"/>
              </a:rPr>
              <a:t>технический</a:t>
            </a:r>
            <a:endParaRPr sz="1100" dirty="0">
              <a:latin typeface="Roboto"/>
              <a:cs typeface="Roboto"/>
            </a:endParaRPr>
          </a:p>
          <a:p>
            <a:pPr marL="184150" marR="113030">
              <a:lnSpc>
                <a:spcPct val="94500"/>
              </a:lnSpc>
              <a:spcBef>
                <a:spcPts val="5"/>
              </a:spcBef>
            </a:pPr>
            <a:r>
              <a:rPr sz="1100" b="1" spc="-50" dirty="0">
                <a:latin typeface="Roboto"/>
                <a:cs typeface="Roboto"/>
              </a:rPr>
              <a:t>а</a:t>
            </a:r>
            <a:r>
              <a:rPr sz="1100" b="1" spc="-60" dirty="0">
                <a:latin typeface="Roboto"/>
                <a:cs typeface="Roboto"/>
              </a:rPr>
              <a:t>д</a:t>
            </a:r>
            <a:r>
              <a:rPr sz="1100" b="1" spc="-45" dirty="0">
                <a:latin typeface="Roboto"/>
                <a:cs typeface="Roboto"/>
              </a:rPr>
              <a:t>м</a:t>
            </a:r>
            <a:r>
              <a:rPr sz="1100" b="1" spc="-25" dirty="0">
                <a:latin typeface="Roboto"/>
                <a:cs typeface="Roboto"/>
              </a:rPr>
              <a:t>ини</a:t>
            </a:r>
            <a:r>
              <a:rPr sz="1100" b="1" spc="-20" dirty="0">
                <a:latin typeface="Roboto"/>
                <a:cs typeface="Roboto"/>
              </a:rPr>
              <a:t>с</a:t>
            </a:r>
            <a:r>
              <a:rPr sz="1100" b="1" spc="-40" dirty="0">
                <a:latin typeface="Roboto"/>
                <a:cs typeface="Roboto"/>
              </a:rPr>
              <a:t>тра</a:t>
            </a:r>
            <a:r>
              <a:rPr sz="1100" b="1" spc="-35" dirty="0">
                <a:latin typeface="Roboto"/>
                <a:cs typeface="Roboto"/>
              </a:rPr>
              <a:t>то</a:t>
            </a:r>
            <a:r>
              <a:rPr sz="1100" b="1" spc="-5" dirty="0">
                <a:latin typeface="Roboto"/>
                <a:cs typeface="Roboto"/>
              </a:rPr>
              <a:t>р</a:t>
            </a:r>
            <a:r>
              <a:rPr sz="1100" b="1" spc="-45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п</a:t>
            </a:r>
            <a:r>
              <a:rPr sz="1100" b="1" dirty="0">
                <a:latin typeface="Roboto"/>
                <a:cs typeface="Roboto"/>
              </a:rPr>
              <a:t>о  </a:t>
            </a:r>
            <a:r>
              <a:rPr sz="1100" b="1" spc="-40" dirty="0">
                <a:latin typeface="Roboto"/>
                <a:cs typeface="Roboto"/>
              </a:rPr>
              <a:t>р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25" dirty="0">
                <a:latin typeface="Roboto"/>
                <a:cs typeface="Roboto"/>
              </a:rPr>
              <a:t>б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40" dirty="0">
                <a:latin typeface="Roboto"/>
                <a:cs typeface="Roboto"/>
              </a:rPr>
              <a:t>т</a:t>
            </a:r>
            <a:r>
              <a:rPr sz="1100" b="1" spc="15" dirty="0">
                <a:latin typeface="Roboto"/>
                <a:cs typeface="Roboto"/>
              </a:rPr>
              <a:t>е</a:t>
            </a:r>
            <a:r>
              <a:rPr sz="1100" b="1" spc="-45" dirty="0">
                <a:latin typeface="Roboto"/>
                <a:cs typeface="Roboto"/>
              </a:rPr>
              <a:t> </a:t>
            </a:r>
            <a:r>
              <a:rPr sz="1100" b="1" spc="-25" dirty="0" err="1">
                <a:latin typeface="Roboto"/>
                <a:cs typeface="Roboto"/>
              </a:rPr>
              <a:t>н</a:t>
            </a:r>
            <a:r>
              <a:rPr sz="1100" b="1" spc="-5" dirty="0" err="1">
                <a:latin typeface="Roboto"/>
                <a:cs typeface="Roboto"/>
              </a:rPr>
              <a:t>а</a:t>
            </a:r>
            <a:r>
              <a:rPr sz="1100" b="1" spc="-5" dirty="0">
                <a:latin typeface="Roboto"/>
                <a:cs typeface="Roboto"/>
              </a:rPr>
              <a:t>  </a:t>
            </a:r>
            <a:r>
              <a:rPr sz="1100" b="1" spc="-50" dirty="0" err="1" smtClean="0">
                <a:latin typeface="Roboto"/>
                <a:cs typeface="Roboto"/>
              </a:rPr>
              <a:t>платформе</a:t>
            </a:r>
            <a:r>
              <a:rPr lang="ru-RU" sz="1100" b="1" spc="-50" dirty="0" smtClean="0">
                <a:latin typeface="Roboto"/>
                <a:cs typeface="Roboto"/>
              </a:rPr>
              <a:t> Чемпионата</a:t>
            </a:r>
            <a:r>
              <a:rPr sz="1100" b="1" spc="-50" dirty="0" smtClean="0">
                <a:latin typeface="Roboto"/>
                <a:cs typeface="Roboto"/>
              </a:rPr>
              <a:t>;</a:t>
            </a:r>
            <a:endParaRPr sz="1100" dirty="0">
              <a:latin typeface="Roboto"/>
              <a:cs typeface="Roboto"/>
            </a:endParaRPr>
          </a:p>
          <a:p>
            <a:pPr marL="184150" indent="-171450">
              <a:lnSpc>
                <a:spcPts val="1190"/>
              </a:lnSpc>
              <a:buFont typeface="Roboto"/>
              <a:buChar char="-"/>
              <a:tabLst>
                <a:tab pos="183515" algn="l"/>
                <a:tab pos="184150" algn="l"/>
              </a:tabLst>
            </a:pPr>
            <a:r>
              <a:rPr sz="1100" b="1" spc="-25" dirty="0">
                <a:latin typeface="Roboto"/>
                <a:cs typeface="Roboto"/>
              </a:rPr>
              <a:t>п</a:t>
            </a:r>
            <a:r>
              <a:rPr sz="1100" b="1" spc="-35" dirty="0">
                <a:latin typeface="Roboto"/>
                <a:cs typeface="Roboto"/>
              </a:rPr>
              <a:t>р</a:t>
            </a:r>
            <a:r>
              <a:rPr sz="1100" b="1" spc="-25" dirty="0">
                <a:latin typeface="Roboto"/>
                <a:cs typeface="Roboto"/>
              </a:rPr>
              <a:t>ивл</a:t>
            </a:r>
            <a:r>
              <a:rPr sz="1100" b="1" spc="-20" dirty="0">
                <a:latin typeface="Roboto"/>
                <a:cs typeface="Roboto"/>
              </a:rPr>
              <a:t>е</a:t>
            </a:r>
            <a:r>
              <a:rPr sz="1100" b="1" spc="-35" dirty="0">
                <a:latin typeface="Roboto"/>
                <a:cs typeface="Roboto"/>
              </a:rPr>
              <a:t>ч</a:t>
            </a:r>
            <a:r>
              <a:rPr sz="1100" b="1" spc="-20" dirty="0">
                <a:latin typeface="Roboto"/>
                <a:cs typeface="Roboto"/>
              </a:rPr>
              <a:t>ени</a:t>
            </a:r>
            <a:r>
              <a:rPr sz="1100" b="1" spc="5" dirty="0">
                <a:latin typeface="Roboto"/>
                <a:cs typeface="Roboto"/>
              </a:rPr>
              <a:t>е</a:t>
            </a:r>
            <a:r>
              <a:rPr sz="1100" b="1" spc="-45" dirty="0">
                <a:latin typeface="Roboto"/>
                <a:cs typeface="Roboto"/>
              </a:rPr>
              <a:t> </a:t>
            </a:r>
            <a:r>
              <a:rPr sz="1100" b="1" spc="-20" dirty="0">
                <a:latin typeface="Roboto"/>
                <a:cs typeface="Roboto"/>
              </a:rPr>
              <a:t>С</a:t>
            </a:r>
            <a:r>
              <a:rPr sz="1100" b="1" spc="-35" dirty="0">
                <a:latin typeface="Roboto"/>
                <a:cs typeface="Roboto"/>
              </a:rPr>
              <a:t>МИ</a:t>
            </a:r>
            <a:r>
              <a:rPr sz="1100" b="1" spc="-15" dirty="0">
                <a:latin typeface="Roboto"/>
                <a:cs typeface="Roboto"/>
              </a:rPr>
              <a:t>;</a:t>
            </a:r>
            <a:endParaRPr sz="1100" dirty="0">
              <a:latin typeface="Roboto"/>
              <a:cs typeface="Roboto"/>
            </a:endParaRPr>
          </a:p>
          <a:p>
            <a:pPr marL="184150" marR="54610" indent="-171450">
              <a:lnSpc>
                <a:spcPts val="1300"/>
              </a:lnSpc>
              <a:spcBef>
                <a:spcPts val="45"/>
              </a:spcBef>
              <a:buFont typeface="Roboto"/>
              <a:buChar char="-"/>
              <a:tabLst>
                <a:tab pos="183515" algn="l"/>
                <a:tab pos="184150" algn="l"/>
              </a:tabLst>
            </a:pP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55" dirty="0">
                <a:latin typeface="Roboto"/>
                <a:cs typeface="Roboto"/>
              </a:rPr>
              <a:t>у</a:t>
            </a:r>
            <a:r>
              <a:rPr sz="1100" b="1" spc="-65" dirty="0">
                <a:latin typeface="Roboto"/>
                <a:cs typeface="Roboto"/>
              </a:rPr>
              <a:t>д</a:t>
            </a:r>
            <a:r>
              <a:rPr sz="1100" b="1" spc="-25" dirty="0">
                <a:latin typeface="Roboto"/>
                <a:cs typeface="Roboto"/>
              </a:rPr>
              <a:t>и</a:t>
            </a:r>
            <a:r>
              <a:rPr sz="1100" b="1" spc="-15" dirty="0">
                <a:latin typeface="Roboto"/>
                <a:cs typeface="Roboto"/>
              </a:rPr>
              <a:t>т</a:t>
            </a:r>
            <a:r>
              <a:rPr sz="1100" b="1" spc="-35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пл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55" dirty="0">
                <a:latin typeface="Roboto"/>
                <a:cs typeface="Roboto"/>
              </a:rPr>
              <a:t>щ</a:t>
            </a:r>
            <a:r>
              <a:rPr sz="1100" b="1" spc="-50" dirty="0">
                <a:latin typeface="Roboto"/>
                <a:cs typeface="Roboto"/>
              </a:rPr>
              <a:t>а</a:t>
            </a:r>
            <a:r>
              <a:rPr sz="1100" b="1" spc="-60" dirty="0">
                <a:latin typeface="Roboto"/>
                <a:cs typeface="Roboto"/>
              </a:rPr>
              <a:t>д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10" dirty="0">
                <a:latin typeface="Roboto"/>
                <a:cs typeface="Roboto"/>
              </a:rPr>
              <a:t>к</a:t>
            </a:r>
            <a:r>
              <a:rPr sz="1100" b="1" spc="-45" dirty="0">
                <a:latin typeface="Roboto"/>
                <a:cs typeface="Roboto"/>
              </a:rPr>
              <a:t> </a:t>
            </a:r>
            <a:r>
              <a:rPr sz="1100" b="1" spc="-20" dirty="0">
                <a:latin typeface="Roboto"/>
                <a:cs typeface="Roboto"/>
              </a:rPr>
              <a:t>с</a:t>
            </a:r>
            <a:r>
              <a:rPr sz="1100" b="1" dirty="0">
                <a:latin typeface="Roboto"/>
                <a:cs typeface="Roboto"/>
              </a:rPr>
              <a:t>о  </a:t>
            </a:r>
            <a:r>
              <a:rPr sz="1100" b="1" spc="-20" dirty="0" err="1">
                <a:latin typeface="Roboto"/>
                <a:cs typeface="Roboto"/>
              </a:rPr>
              <a:t>с</a:t>
            </a:r>
            <a:r>
              <a:rPr sz="1100" b="1" spc="-40" dirty="0" err="1">
                <a:latin typeface="Roboto"/>
                <a:cs typeface="Roboto"/>
              </a:rPr>
              <a:t>тор</a:t>
            </a:r>
            <a:r>
              <a:rPr sz="1100" b="1" spc="-35" dirty="0" err="1">
                <a:latin typeface="Roboto"/>
                <a:cs typeface="Roboto"/>
              </a:rPr>
              <a:t>о</a:t>
            </a:r>
            <a:r>
              <a:rPr sz="1100" b="1" spc="-25" dirty="0" err="1">
                <a:latin typeface="Roboto"/>
                <a:cs typeface="Roboto"/>
              </a:rPr>
              <a:t>н</a:t>
            </a:r>
            <a:r>
              <a:rPr sz="1100" b="1" spc="-5" dirty="0" err="1">
                <a:latin typeface="Roboto"/>
                <a:cs typeface="Roboto"/>
              </a:rPr>
              <a:t>ы</a:t>
            </a:r>
            <a:r>
              <a:rPr sz="1100" b="1" spc="-50" dirty="0">
                <a:latin typeface="Roboto"/>
                <a:cs typeface="Roboto"/>
              </a:rPr>
              <a:t> </a:t>
            </a:r>
            <a:r>
              <a:rPr sz="1100" b="1" spc="-35" dirty="0" smtClean="0">
                <a:latin typeface="Roboto"/>
                <a:cs typeface="Roboto"/>
              </a:rPr>
              <a:t>РО</a:t>
            </a:r>
            <a:endParaRPr sz="1100" dirty="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10400" y="3591247"/>
            <a:ext cx="1617586" cy="149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ts val="1310"/>
              </a:lnSpc>
              <a:spcBef>
                <a:spcPts val="100"/>
              </a:spcBef>
            </a:pPr>
            <a:r>
              <a:rPr sz="1100" b="1" spc="-45" dirty="0">
                <a:latin typeface="Roboto"/>
                <a:cs typeface="Roboto"/>
              </a:rPr>
              <a:t>П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5" dirty="0">
                <a:latin typeface="Roboto"/>
                <a:cs typeface="Roboto"/>
              </a:rPr>
              <a:t>Д</a:t>
            </a:r>
            <a:r>
              <a:rPr sz="1100" b="1" spc="-30" dirty="0">
                <a:latin typeface="Roboto"/>
                <a:cs typeface="Roboto"/>
              </a:rPr>
              <a:t>ВЕ</a:t>
            </a:r>
            <a:r>
              <a:rPr sz="1100" b="1" spc="-5" dirty="0">
                <a:latin typeface="Roboto"/>
                <a:cs typeface="Roboto"/>
              </a:rPr>
              <a:t>Д</a:t>
            </a:r>
            <a:r>
              <a:rPr sz="1100" b="1" spc="-30" dirty="0">
                <a:latin typeface="Roboto"/>
                <a:cs typeface="Roboto"/>
              </a:rPr>
              <a:t>Е</a:t>
            </a:r>
            <a:r>
              <a:rPr sz="1100" b="1" spc="-40" dirty="0">
                <a:latin typeface="Roboto"/>
                <a:cs typeface="Roboto"/>
              </a:rPr>
              <a:t>Н</a:t>
            </a:r>
            <a:r>
              <a:rPr sz="1100" b="1" spc="-35" dirty="0">
                <a:latin typeface="Roboto"/>
                <a:cs typeface="Roboto"/>
              </a:rPr>
              <a:t>И</a:t>
            </a:r>
            <a:r>
              <a:rPr sz="1100" b="1" spc="5" dirty="0">
                <a:latin typeface="Roboto"/>
                <a:cs typeface="Roboto"/>
              </a:rPr>
              <a:t>Е</a:t>
            </a:r>
            <a:r>
              <a:rPr sz="1100" b="1" spc="-45" dirty="0">
                <a:latin typeface="Roboto"/>
                <a:cs typeface="Roboto"/>
              </a:rPr>
              <a:t> </a:t>
            </a:r>
            <a:r>
              <a:rPr sz="1100" b="1" spc="-35" dirty="0">
                <a:latin typeface="Roboto"/>
                <a:cs typeface="Roboto"/>
              </a:rPr>
              <a:t>И</a:t>
            </a:r>
            <a:r>
              <a:rPr sz="1100" b="1" spc="10" dirty="0">
                <a:latin typeface="Roboto"/>
                <a:cs typeface="Roboto"/>
              </a:rPr>
              <a:t>Т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25" dirty="0">
                <a:latin typeface="Roboto"/>
                <a:cs typeface="Roboto"/>
              </a:rPr>
              <a:t>Г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30" dirty="0">
                <a:latin typeface="Roboto"/>
                <a:cs typeface="Roboto"/>
              </a:rPr>
              <a:t>В</a:t>
            </a:r>
            <a:r>
              <a:rPr sz="1100" b="1" spc="-5" dirty="0" smtClean="0">
                <a:latin typeface="Roboto"/>
                <a:cs typeface="Roboto"/>
              </a:rPr>
              <a:t>:</a:t>
            </a:r>
            <a:endParaRPr lang="ru-RU" sz="1100" b="1" spc="-5" dirty="0" smtClean="0">
              <a:latin typeface="Roboto"/>
              <a:cs typeface="Roboto"/>
            </a:endParaRPr>
          </a:p>
          <a:p>
            <a:pPr marL="13970" algn="ctr">
              <a:lnSpc>
                <a:spcPts val="1310"/>
              </a:lnSpc>
              <a:spcBef>
                <a:spcPts val="100"/>
              </a:spcBef>
            </a:pPr>
            <a:r>
              <a:rPr lang="ru-RU" sz="1100" b="1" spc="-5" dirty="0" smtClean="0">
                <a:latin typeface="Roboto"/>
                <a:cs typeface="Roboto"/>
              </a:rPr>
              <a:t>28.04.2023</a:t>
            </a:r>
            <a:endParaRPr sz="1100" dirty="0">
              <a:latin typeface="Roboto"/>
              <a:cs typeface="Roboto"/>
            </a:endParaRPr>
          </a:p>
          <a:p>
            <a:pPr marL="184150" marR="227329" indent="-171450">
              <a:lnSpc>
                <a:spcPct val="93300"/>
              </a:lnSpc>
              <a:spcBef>
                <a:spcPts val="75"/>
              </a:spcBef>
              <a:buFont typeface="Roboto"/>
              <a:buChar char="-"/>
              <a:tabLst>
                <a:tab pos="183515" algn="l"/>
                <a:tab pos="184150" algn="l"/>
              </a:tabLst>
            </a:pPr>
            <a:r>
              <a:rPr sz="1100" b="1" spc="-25" dirty="0">
                <a:latin typeface="Roboto"/>
                <a:cs typeface="Roboto"/>
              </a:rPr>
              <a:t>гл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25" dirty="0">
                <a:latin typeface="Roboto"/>
                <a:cs typeface="Roboto"/>
              </a:rPr>
              <a:t>в</a:t>
            </a:r>
            <a:r>
              <a:rPr sz="1100" b="1" spc="-30" dirty="0">
                <a:latin typeface="Roboto"/>
                <a:cs typeface="Roboto"/>
              </a:rPr>
              <a:t>н</a:t>
            </a:r>
            <a:r>
              <a:rPr sz="1100" b="1" spc="-45" dirty="0">
                <a:latin typeface="Roboto"/>
                <a:cs typeface="Roboto"/>
              </a:rPr>
              <a:t>ы</a:t>
            </a:r>
            <a:r>
              <a:rPr sz="1100" b="1" dirty="0">
                <a:latin typeface="Roboto"/>
                <a:cs typeface="Roboto"/>
              </a:rPr>
              <a:t>й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э</a:t>
            </a:r>
            <a:r>
              <a:rPr sz="1100" b="1" spc="-45" dirty="0">
                <a:latin typeface="Roboto"/>
                <a:cs typeface="Roboto"/>
              </a:rPr>
              <a:t>к</a:t>
            </a:r>
            <a:r>
              <a:rPr sz="1100" b="1" spc="-20" dirty="0">
                <a:latin typeface="Roboto"/>
                <a:cs typeface="Roboto"/>
              </a:rPr>
              <a:t>сп</a:t>
            </a:r>
            <a:r>
              <a:rPr sz="1100" b="1" spc="-30" dirty="0">
                <a:latin typeface="Roboto"/>
                <a:cs typeface="Roboto"/>
              </a:rPr>
              <a:t>е</a:t>
            </a:r>
            <a:r>
              <a:rPr sz="1100" b="1" spc="-40" dirty="0">
                <a:latin typeface="Roboto"/>
                <a:cs typeface="Roboto"/>
              </a:rPr>
              <a:t>р</a:t>
            </a:r>
            <a:r>
              <a:rPr sz="1100" b="1" spc="-10" dirty="0">
                <a:latin typeface="Roboto"/>
                <a:cs typeface="Roboto"/>
              </a:rPr>
              <a:t>т  </a:t>
            </a:r>
            <a:r>
              <a:rPr sz="1100" b="1" spc="-30" dirty="0">
                <a:latin typeface="Roboto"/>
                <a:cs typeface="Roboto"/>
              </a:rPr>
              <a:t>предоставляет </a:t>
            </a:r>
            <a:r>
              <a:rPr sz="1100" b="1" spc="-25" dirty="0">
                <a:latin typeface="Roboto"/>
                <a:cs typeface="Roboto"/>
              </a:rPr>
              <a:t> </a:t>
            </a:r>
            <a:r>
              <a:rPr sz="1100" b="1" spc="-30" dirty="0">
                <a:latin typeface="Roboto"/>
                <a:cs typeface="Roboto"/>
              </a:rPr>
              <a:t>протокол </a:t>
            </a:r>
            <a:r>
              <a:rPr sz="1100" b="1" spc="-25" dirty="0">
                <a:latin typeface="Roboto"/>
                <a:cs typeface="Roboto"/>
              </a:rPr>
              <a:t> </a:t>
            </a:r>
            <a:r>
              <a:rPr sz="1100" b="1" spc="-30" dirty="0">
                <a:latin typeface="Roboto"/>
                <a:cs typeface="Roboto"/>
              </a:rPr>
              <a:t>блокировки</a:t>
            </a:r>
            <a:endParaRPr sz="1100" dirty="0">
              <a:latin typeface="Roboto"/>
              <a:cs typeface="Roboto"/>
            </a:endParaRPr>
          </a:p>
          <a:p>
            <a:pPr marL="184150" marR="521970" indent="-171450" algn="just">
              <a:lnSpc>
                <a:spcPct val="94500"/>
              </a:lnSpc>
              <a:spcBef>
                <a:spcPts val="50"/>
              </a:spcBef>
              <a:buFont typeface="Roboto"/>
              <a:buChar char="-"/>
              <a:tabLst>
                <a:tab pos="184150" algn="l"/>
              </a:tabLst>
            </a:pPr>
            <a:r>
              <a:rPr sz="1100" b="1" spc="-30" dirty="0">
                <a:latin typeface="Roboto"/>
                <a:cs typeface="Roboto"/>
              </a:rPr>
              <a:t>в</a:t>
            </a:r>
            <a:r>
              <a:rPr sz="1100" b="1" spc="-45" dirty="0">
                <a:latin typeface="Roboto"/>
                <a:cs typeface="Roboto"/>
              </a:rPr>
              <a:t>ы</a:t>
            </a:r>
            <a:r>
              <a:rPr sz="1100" b="1" spc="-25" dirty="0">
                <a:latin typeface="Roboto"/>
                <a:cs typeface="Roboto"/>
              </a:rPr>
              <a:t>б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5" dirty="0">
                <a:latin typeface="Roboto"/>
                <a:cs typeface="Roboto"/>
              </a:rPr>
              <a:t>р</a:t>
            </a:r>
            <a:r>
              <a:rPr sz="1100" b="1" spc="-45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Г</a:t>
            </a:r>
            <a:r>
              <a:rPr sz="1100" b="1" spc="20" dirty="0">
                <a:latin typeface="Roboto"/>
                <a:cs typeface="Roboto"/>
              </a:rPr>
              <a:t>Э</a:t>
            </a:r>
            <a:r>
              <a:rPr sz="1100" b="1" spc="-45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на  </a:t>
            </a:r>
            <a:r>
              <a:rPr sz="1100" b="1" spc="-35" dirty="0" err="1">
                <a:latin typeface="Roboto"/>
                <a:cs typeface="Roboto"/>
              </a:rPr>
              <a:t>следующий</a:t>
            </a:r>
            <a:r>
              <a:rPr sz="1100" b="1" spc="-35" dirty="0">
                <a:latin typeface="Roboto"/>
                <a:cs typeface="Roboto"/>
              </a:rPr>
              <a:t> </a:t>
            </a:r>
            <a:r>
              <a:rPr sz="1100" b="1" spc="-30" dirty="0">
                <a:latin typeface="Roboto"/>
                <a:cs typeface="Roboto"/>
              </a:rPr>
              <a:t> </a:t>
            </a:r>
            <a:r>
              <a:rPr sz="1100" b="1" spc="-30" dirty="0" err="1" smtClean="0">
                <a:latin typeface="Roboto"/>
                <a:cs typeface="Roboto"/>
              </a:rPr>
              <a:t>чемпионат</a:t>
            </a:r>
            <a:endParaRPr sz="1100" dirty="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41904" y="2679191"/>
            <a:ext cx="1866443" cy="861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ts val="1310"/>
              </a:lnSpc>
              <a:spcBef>
                <a:spcPts val="100"/>
              </a:spcBef>
            </a:pPr>
            <a:r>
              <a:rPr sz="1100" b="1" spc="-35" dirty="0">
                <a:latin typeface="Roboto"/>
                <a:cs typeface="Roboto"/>
              </a:rPr>
              <a:t>ЦЕ</a:t>
            </a:r>
            <a:r>
              <a:rPr sz="1100" b="1" spc="-30" dirty="0">
                <a:latin typeface="Roboto"/>
                <a:cs typeface="Roboto"/>
              </a:rPr>
              <a:t>РЕ</a:t>
            </a:r>
            <a:r>
              <a:rPr sz="1100" b="1" spc="-35" dirty="0">
                <a:latin typeface="Roboto"/>
                <a:cs typeface="Roboto"/>
              </a:rPr>
              <a:t>МО</a:t>
            </a:r>
            <a:r>
              <a:rPr sz="1100" b="1" spc="-40" dirty="0">
                <a:latin typeface="Roboto"/>
                <a:cs typeface="Roboto"/>
              </a:rPr>
              <a:t>Н</a:t>
            </a:r>
            <a:r>
              <a:rPr sz="1100" b="1" spc="-35" dirty="0">
                <a:latin typeface="Roboto"/>
                <a:cs typeface="Roboto"/>
              </a:rPr>
              <a:t>И</a:t>
            </a:r>
            <a:r>
              <a:rPr sz="1100" b="1" spc="10" dirty="0">
                <a:latin typeface="Roboto"/>
                <a:cs typeface="Roboto"/>
              </a:rPr>
              <a:t>Я</a:t>
            </a:r>
            <a:r>
              <a:rPr sz="1100" b="1" spc="-45" dirty="0">
                <a:latin typeface="Roboto"/>
                <a:cs typeface="Roboto"/>
              </a:rPr>
              <a:t> </a:t>
            </a:r>
            <a:r>
              <a:rPr sz="1100" b="1" spc="-75" dirty="0">
                <a:latin typeface="Roboto"/>
                <a:cs typeface="Roboto"/>
              </a:rPr>
              <a:t>З</a:t>
            </a:r>
            <a:r>
              <a:rPr sz="1100" b="1" spc="10" dirty="0">
                <a:latin typeface="Roboto"/>
                <a:cs typeface="Roboto"/>
              </a:rPr>
              <a:t>А</a:t>
            </a:r>
            <a:r>
              <a:rPr sz="1100" b="1" spc="-35" dirty="0">
                <a:latin typeface="Roboto"/>
                <a:cs typeface="Roboto"/>
              </a:rPr>
              <a:t>К</a:t>
            </a:r>
            <a:r>
              <a:rPr sz="1100" b="1" spc="-30" dirty="0">
                <a:latin typeface="Roboto"/>
                <a:cs typeface="Roboto"/>
              </a:rPr>
              <a:t>Р</a:t>
            </a:r>
            <a:r>
              <a:rPr sz="1100" b="1" spc="-45" dirty="0">
                <a:latin typeface="Roboto"/>
                <a:cs typeface="Roboto"/>
              </a:rPr>
              <a:t>Ы</a:t>
            </a:r>
            <a:r>
              <a:rPr sz="1100" b="1" spc="10" dirty="0">
                <a:latin typeface="Roboto"/>
                <a:cs typeface="Roboto"/>
              </a:rPr>
              <a:t>Т</a:t>
            </a:r>
            <a:r>
              <a:rPr sz="1100" b="1" spc="-35" dirty="0">
                <a:latin typeface="Roboto"/>
                <a:cs typeface="Roboto"/>
              </a:rPr>
              <a:t>И</a:t>
            </a:r>
            <a:r>
              <a:rPr sz="1100" b="1" spc="-25" dirty="0">
                <a:latin typeface="Roboto"/>
                <a:cs typeface="Roboto"/>
              </a:rPr>
              <a:t>Я</a:t>
            </a:r>
            <a:r>
              <a:rPr sz="1100" b="1" spc="-5" dirty="0" smtClean="0">
                <a:latin typeface="Roboto"/>
                <a:cs typeface="Roboto"/>
              </a:rPr>
              <a:t>:</a:t>
            </a:r>
            <a:endParaRPr lang="ru-RU" sz="1100" b="1" spc="-5" dirty="0" smtClean="0">
              <a:latin typeface="Roboto"/>
              <a:cs typeface="Roboto"/>
            </a:endParaRPr>
          </a:p>
          <a:p>
            <a:pPr marL="127000" algn="ctr">
              <a:lnSpc>
                <a:spcPts val="1310"/>
              </a:lnSpc>
              <a:spcBef>
                <a:spcPts val="100"/>
              </a:spcBef>
            </a:pPr>
            <a:r>
              <a:rPr lang="ru-RU" sz="1100" b="1" spc="-5" dirty="0" smtClean="0">
                <a:latin typeface="Roboto"/>
                <a:cs typeface="Roboto"/>
              </a:rPr>
              <a:t>29.04.2023</a:t>
            </a:r>
            <a:endParaRPr sz="1100" dirty="0">
              <a:latin typeface="Roboto"/>
              <a:cs typeface="Roboto"/>
            </a:endParaRPr>
          </a:p>
          <a:p>
            <a:pPr marL="184150" indent="-171450">
              <a:lnSpc>
                <a:spcPts val="1250"/>
              </a:lnSpc>
              <a:buFont typeface="Roboto"/>
              <a:buChar char="-"/>
              <a:tabLst>
                <a:tab pos="183515" algn="l"/>
                <a:tab pos="184150" algn="l"/>
              </a:tabLst>
            </a:pPr>
            <a:r>
              <a:rPr sz="1100" b="1" spc="-25" dirty="0">
                <a:latin typeface="Roboto"/>
                <a:cs typeface="Roboto"/>
              </a:rPr>
              <a:t>н</a:t>
            </a:r>
            <a:r>
              <a:rPr sz="1100" b="1" spc="-30" dirty="0">
                <a:latin typeface="Roboto"/>
                <a:cs typeface="Roboto"/>
              </a:rPr>
              <a:t>а</a:t>
            </a:r>
            <a:r>
              <a:rPr sz="1100" b="1" spc="-25" dirty="0">
                <a:latin typeface="Roboto"/>
                <a:cs typeface="Roboto"/>
              </a:rPr>
              <a:t>г</a:t>
            </a:r>
            <a:r>
              <a:rPr sz="1100" b="1" spc="-35" dirty="0">
                <a:latin typeface="Roboto"/>
                <a:cs typeface="Roboto"/>
              </a:rPr>
              <a:t>ра</a:t>
            </a:r>
            <a:r>
              <a:rPr sz="1100" b="1" spc="5" dirty="0">
                <a:latin typeface="Roboto"/>
                <a:cs typeface="Roboto"/>
              </a:rPr>
              <a:t>ж</a:t>
            </a:r>
            <a:r>
              <a:rPr sz="1100" b="1" spc="-75" dirty="0">
                <a:latin typeface="Roboto"/>
                <a:cs typeface="Roboto"/>
              </a:rPr>
              <a:t>д</a:t>
            </a:r>
            <a:r>
              <a:rPr sz="1100" b="1" spc="-20" dirty="0">
                <a:latin typeface="Roboto"/>
                <a:cs typeface="Roboto"/>
              </a:rPr>
              <a:t>ени</a:t>
            </a:r>
            <a:r>
              <a:rPr sz="1100" b="1" spc="5" dirty="0">
                <a:latin typeface="Roboto"/>
                <a:cs typeface="Roboto"/>
              </a:rPr>
              <a:t>е</a:t>
            </a:r>
            <a:r>
              <a:rPr sz="1100" b="1" spc="-45" dirty="0">
                <a:latin typeface="Roboto"/>
                <a:cs typeface="Roboto"/>
              </a:rPr>
              <a:t> </a:t>
            </a:r>
            <a:r>
              <a:rPr sz="1100" b="1" spc="-25" dirty="0">
                <a:latin typeface="Roboto"/>
                <a:cs typeface="Roboto"/>
              </a:rPr>
              <a:t>п</a:t>
            </a:r>
            <a:r>
              <a:rPr sz="1100" b="1" spc="-35" dirty="0">
                <a:latin typeface="Roboto"/>
                <a:cs typeface="Roboto"/>
              </a:rPr>
              <a:t>р</a:t>
            </a:r>
            <a:r>
              <a:rPr sz="1100" b="1" spc="-50" dirty="0">
                <a:latin typeface="Roboto"/>
                <a:cs typeface="Roboto"/>
              </a:rPr>
              <a:t>и</a:t>
            </a:r>
            <a:r>
              <a:rPr sz="1100" b="1" spc="-55" dirty="0">
                <a:latin typeface="Roboto"/>
                <a:cs typeface="Roboto"/>
              </a:rPr>
              <a:t>з</a:t>
            </a:r>
            <a:r>
              <a:rPr sz="1100" b="1" spc="-20" dirty="0">
                <a:latin typeface="Roboto"/>
                <a:cs typeface="Roboto"/>
              </a:rPr>
              <a:t>е</a:t>
            </a:r>
            <a:r>
              <a:rPr sz="1100" b="1" spc="-40" dirty="0">
                <a:latin typeface="Roboto"/>
                <a:cs typeface="Roboto"/>
              </a:rPr>
              <a:t>р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25" dirty="0">
                <a:latin typeface="Roboto"/>
                <a:cs typeface="Roboto"/>
              </a:rPr>
              <a:t>в</a:t>
            </a:r>
            <a:r>
              <a:rPr sz="1100" b="1" spc="-15" dirty="0">
                <a:latin typeface="Roboto"/>
                <a:cs typeface="Roboto"/>
              </a:rPr>
              <a:t>;</a:t>
            </a:r>
            <a:endParaRPr sz="1100" dirty="0">
              <a:latin typeface="Roboto"/>
              <a:cs typeface="Roboto"/>
            </a:endParaRPr>
          </a:p>
          <a:p>
            <a:pPr marL="184150" indent="-171450">
              <a:lnSpc>
                <a:spcPts val="1260"/>
              </a:lnSpc>
              <a:buFont typeface="Roboto"/>
              <a:buChar char="-"/>
              <a:tabLst>
                <a:tab pos="183515" algn="l"/>
                <a:tab pos="184150" algn="l"/>
              </a:tabLst>
            </a:pPr>
            <a:r>
              <a:rPr sz="1100" b="1" spc="-30" dirty="0">
                <a:latin typeface="Roboto"/>
                <a:cs typeface="Roboto"/>
              </a:rPr>
              <a:t>п</a:t>
            </a:r>
            <a:r>
              <a:rPr sz="1100" b="1" spc="-35" dirty="0">
                <a:latin typeface="Roboto"/>
                <a:cs typeface="Roboto"/>
              </a:rPr>
              <a:t>у</a:t>
            </a:r>
            <a:r>
              <a:rPr sz="1100" b="1" spc="-25" dirty="0">
                <a:latin typeface="Roboto"/>
                <a:cs typeface="Roboto"/>
              </a:rPr>
              <a:t>бл</a:t>
            </a:r>
            <a:r>
              <a:rPr sz="1100" b="1" spc="-30" dirty="0">
                <a:latin typeface="Roboto"/>
                <a:cs typeface="Roboto"/>
              </a:rPr>
              <a:t>и</a:t>
            </a:r>
            <a:r>
              <a:rPr sz="1100" b="1" spc="-40" dirty="0">
                <a:latin typeface="Roboto"/>
                <a:cs typeface="Roboto"/>
              </a:rPr>
              <a:t>к</a:t>
            </a:r>
            <a:r>
              <a:rPr sz="1100" b="1" spc="-35" dirty="0">
                <a:latin typeface="Roboto"/>
                <a:cs typeface="Roboto"/>
              </a:rPr>
              <a:t>ац</a:t>
            </a:r>
            <a:r>
              <a:rPr sz="1100" b="1" spc="-30" dirty="0">
                <a:latin typeface="Roboto"/>
                <a:cs typeface="Roboto"/>
              </a:rPr>
              <a:t>и</a:t>
            </a:r>
            <a:r>
              <a:rPr sz="1100" b="1" spc="-5" dirty="0">
                <a:latin typeface="Roboto"/>
                <a:cs typeface="Roboto"/>
              </a:rPr>
              <a:t>я</a:t>
            </a:r>
            <a:r>
              <a:rPr sz="1100" b="1" spc="-40" dirty="0">
                <a:latin typeface="Roboto"/>
                <a:cs typeface="Roboto"/>
              </a:rPr>
              <a:t> р</a:t>
            </a:r>
            <a:r>
              <a:rPr sz="1100" b="1" spc="-20" dirty="0">
                <a:latin typeface="Roboto"/>
                <a:cs typeface="Roboto"/>
              </a:rPr>
              <a:t>е</a:t>
            </a:r>
            <a:r>
              <a:rPr sz="1100" b="1" spc="-80" dirty="0">
                <a:latin typeface="Roboto"/>
                <a:cs typeface="Roboto"/>
              </a:rPr>
              <a:t>з</a:t>
            </a:r>
            <a:r>
              <a:rPr sz="1100" b="1" spc="-40" dirty="0">
                <a:latin typeface="Roboto"/>
                <a:cs typeface="Roboto"/>
              </a:rPr>
              <a:t>у</a:t>
            </a:r>
            <a:r>
              <a:rPr sz="1100" b="1" spc="-25" dirty="0">
                <a:latin typeface="Roboto"/>
                <a:cs typeface="Roboto"/>
              </a:rPr>
              <a:t>л</a:t>
            </a:r>
            <a:r>
              <a:rPr sz="1100" b="1" spc="-30" dirty="0">
                <a:latin typeface="Roboto"/>
                <a:cs typeface="Roboto"/>
              </a:rPr>
              <a:t>ь</a:t>
            </a:r>
            <a:r>
              <a:rPr sz="1100" b="1" spc="-40" dirty="0">
                <a:latin typeface="Roboto"/>
                <a:cs typeface="Roboto"/>
              </a:rPr>
              <a:t>т</a:t>
            </a:r>
            <a:r>
              <a:rPr sz="1100" b="1" spc="-35" dirty="0">
                <a:latin typeface="Roboto"/>
                <a:cs typeface="Roboto"/>
              </a:rPr>
              <a:t>а</a:t>
            </a:r>
            <a:r>
              <a:rPr sz="1100" b="1" spc="-40" dirty="0">
                <a:latin typeface="Roboto"/>
                <a:cs typeface="Roboto"/>
              </a:rPr>
              <a:t>т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dirty="0">
                <a:latin typeface="Roboto"/>
                <a:cs typeface="Roboto"/>
              </a:rPr>
              <a:t>в</a:t>
            </a:r>
            <a:endParaRPr sz="1100" dirty="0">
              <a:latin typeface="Roboto"/>
              <a:cs typeface="Roboto"/>
            </a:endParaRPr>
          </a:p>
          <a:p>
            <a:pPr marL="184150">
              <a:lnSpc>
                <a:spcPct val="100000"/>
              </a:lnSpc>
            </a:pPr>
            <a:r>
              <a:rPr sz="1100" b="1" spc="-25" dirty="0">
                <a:latin typeface="Roboto"/>
                <a:cs typeface="Roboto"/>
              </a:rPr>
              <a:t>н</a:t>
            </a:r>
            <a:r>
              <a:rPr sz="1100" b="1" dirty="0">
                <a:latin typeface="Roboto"/>
                <a:cs typeface="Roboto"/>
              </a:rPr>
              <a:t>а</a:t>
            </a:r>
            <a:r>
              <a:rPr sz="1100" b="1" spc="-40" dirty="0">
                <a:latin typeface="Roboto"/>
                <a:cs typeface="Roboto"/>
              </a:rPr>
              <a:t> </a:t>
            </a:r>
            <a:r>
              <a:rPr sz="1100" b="1" spc="-20" dirty="0">
                <a:latin typeface="Roboto"/>
                <a:cs typeface="Roboto"/>
              </a:rPr>
              <a:t>с</a:t>
            </a:r>
            <a:r>
              <a:rPr sz="1100" b="1" spc="-35" dirty="0">
                <a:latin typeface="Roboto"/>
                <a:cs typeface="Roboto"/>
              </a:rPr>
              <a:t>айт</a:t>
            </a:r>
            <a:r>
              <a:rPr sz="1100" b="1" spc="-20" dirty="0">
                <a:latin typeface="Roboto"/>
                <a:cs typeface="Roboto"/>
              </a:rPr>
              <a:t>е</a:t>
            </a:r>
            <a:r>
              <a:rPr sz="1100" b="1" spc="-5" dirty="0">
                <a:latin typeface="Roboto"/>
                <a:cs typeface="Roboto"/>
              </a:rPr>
              <a:t>.</a:t>
            </a:r>
            <a:endParaRPr sz="1100" dirty="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92836" y="3532632"/>
            <a:ext cx="1368425" cy="13119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ct val="95300"/>
              </a:lnSpc>
              <a:spcBef>
                <a:spcPts val="160"/>
              </a:spcBef>
            </a:pPr>
            <a:r>
              <a:rPr sz="1100" b="1" spc="-10" dirty="0">
                <a:latin typeface="Roboto"/>
                <a:cs typeface="Roboto"/>
              </a:rPr>
              <a:t>ИТ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25" dirty="0">
                <a:latin typeface="Roboto"/>
                <a:cs typeface="Roboto"/>
              </a:rPr>
              <a:t>Г</a:t>
            </a:r>
            <a:r>
              <a:rPr sz="1100" b="1" dirty="0">
                <a:latin typeface="Roboto"/>
                <a:cs typeface="Roboto"/>
              </a:rPr>
              <a:t>И</a:t>
            </a:r>
            <a:r>
              <a:rPr sz="1100" b="1" spc="-45" dirty="0">
                <a:latin typeface="Roboto"/>
                <a:cs typeface="Roboto"/>
              </a:rPr>
              <a:t> П</a:t>
            </a:r>
            <a:r>
              <a:rPr sz="1100" b="1" spc="-30" dirty="0">
                <a:latin typeface="Roboto"/>
                <a:cs typeface="Roboto"/>
              </a:rPr>
              <a:t>Р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30" dirty="0">
                <a:latin typeface="Roboto"/>
                <a:cs typeface="Roboto"/>
              </a:rPr>
              <a:t>ВЕ</a:t>
            </a:r>
            <a:r>
              <a:rPr sz="1100" b="1" spc="-5" dirty="0">
                <a:latin typeface="Roboto"/>
                <a:cs typeface="Roboto"/>
              </a:rPr>
              <a:t>Д</a:t>
            </a:r>
            <a:r>
              <a:rPr sz="1100" b="1" spc="-30" dirty="0">
                <a:latin typeface="Roboto"/>
                <a:cs typeface="Roboto"/>
              </a:rPr>
              <a:t>Е</a:t>
            </a:r>
            <a:r>
              <a:rPr sz="1100" b="1" spc="-40" dirty="0">
                <a:latin typeface="Roboto"/>
                <a:cs typeface="Roboto"/>
              </a:rPr>
              <a:t>Н</a:t>
            </a:r>
            <a:r>
              <a:rPr sz="1100" b="1" spc="-35" dirty="0">
                <a:latin typeface="Roboto"/>
                <a:cs typeface="Roboto"/>
              </a:rPr>
              <a:t>ИЯ  </a:t>
            </a:r>
            <a:r>
              <a:rPr sz="1100" b="1" spc="-30" dirty="0">
                <a:latin typeface="Roboto"/>
                <a:cs typeface="Roboto"/>
              </a:rPr>
              <a:t>РЕГИОГНАЛЬНОГО </a:t>
            </a:r>
            <a:r>
              <a:rPr sz="1100" b="1" spc="-25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ЭТАПА </a:t>
            </a:r>
            <a:r>
              <a:rPr sz="1100" b="1" spc="5" dirty="0">
                <a:latin typeface="Roboto"/>
                <a:cs typeface="Roboto"/>
              </a:rPr>
              <a:t> </a:t>
            </a:r>
            <a:r>
              <a:rPr sz="1100" b="1" spc="-20" dirty="0">
                <a:latin typeface="Roboto"/>
                <a:cs typeface="Roboto"/>
              </a:rPr>
              <a:t>ОФОРМЛЯЮТСЯ </a:t>
            </a:r>
            <a:r>
              <a:rPr sz="1100" b="1" spc="-15" dirty="0">
                <a:latin typeface="Roboto"/>
                <a:cs typeface="Roboto"/>
              </a:rPr>
              <a:t> </a:t>
            </a:r>
            <a:r>
              <a:rPr sz="1100" b="1" spc="-30" dirty="0">
                <a:latin typeface="Roboto"/>
                <a:cs typeface="Roboto"/>
              </a:rPr>
              <a:t>ПРИКАЗОМ </a:t>
            </a:r>
            <a:r>
              <a:rPr sz="1100" b="1" spc="-25" dirty="0">
                <a:latin typeface="Roboto"/>
                <a:cs typeface="Roboto"/>
              </a:rPr>
              <a:t> </a:t>
            </a:r>
            <a:r>
              <a:rPr sz="1100" b="1" spc="-20" dirty="0">
                <a:latin typeface="Roboto"/>
                <a:cs typeface="Roboto"/>
              </a:rPr>
              <a:t>МИНИСТЕРСТВА </a:t>
            </a:r>
            <a:r>
              <a:rPr sz="1100" b="1" spc="-15" dirty="0">
                <a:latin typeface="Roboto"/>
                <a:cs typeface="Roboto"/>
              </a:rPr>
              <a:t> 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30" dirty="0">
                <a:latin typeface="Roboto"/>
                <a:cs typeface="Roboto"/>
              </a:rPr>
              <a:t>Б</a:t>
            </a:r>
            <a:r>
              <a:rPr sz="1100" b="1" spc="-35" dirty="0">
                <a:latin typeface="Roboto"/>
                <a:cs typeface="Roboto"/>
              </a:rPr>
              <a:t>Р</a:t>
            </a:r>
            <a:r>
              <a:rPr sz="1100" b="1" spc="10" dirty="0">
                <a:latin typeface="Roboto"/>
                <a:cs typeface="Roboto"/>
              </a:rPr>
              <a:t>А</a:t>
            </a:r>
            <a:r>
              <a:rPr sz="1100" b="1" spc="-75" dirty="0">
                <a:latin typeface="Roboto"/>
                <a:cs typeface="Roboto"/>
              </a:rPr>
              <a:t>З</a:t>
            </a:r>
            <a:r>
              <a:rPr sz="1100" b="1" spc="-35" dirty="0">
                <a:latin typeface="Roboto"/>
                <a:cs typeface="Roboto"/>
              </a:rPr>
              <a:t>О</a:t>
            </a:r>
            <a:r>
              <a:rPr sz="1100" b="1" spc="-30" dirty="0">
                <a:latin typeface="Roboto"/>
                <a:cs typeface="Roboto"/>
              </a:rPr>
              <a:t>В</a:t>
            </a:r>
            <a:r>
              <a:rPr sz="1100" b="1" spc="10" dirty="0">
                <a:latin typeface="Roboto"/>
                <a:cs typeface="Roboto"/>
              </a:rPr>
              <a:t>А</a:t>
            </a:r>
            <a:r>
              <a:rPr sz="1100" b="1" spc="-45" dirty="0">
                <a:latin typeface="Roboto"/>
                <a:cs typeface="Roboto"/>
              </a:rPr>
              <a:t>Н</a:t>
            </a:r>
            <a:r>
              <a:rPr sz="1100" b="1" spc="-35" dirty="0">
                <a:latin typeface="Roboto"/>
                <a:cs typeface="Roboto"/>
              </a:rPr>
              <a:t>И</a:t>
            </a:r>
            <a:r>
              <a:rPr sz="1100" b="1" spc="10" dirty="0">
                <a:latin typeface="Roboto"/>
                <a:cs typeface="Roboto"/>
              </a:rPr>
              <a:t>Я</a:t>
            </a:r>
            <a:r>
              <a:rPr sz="1100" b="1" spc="-45" dirty="0">
                <a:latin typeface="Roboto"/>
                <a:cs typeface="Roboto"/>
              </a:rPr>
              <a:t> </a:t>
            </a:r>
            <a:r>
              <a:rPr sz="1100" b="1" dirty="0">
                <a:latin typeface="Roboto"/>
                <a:cs typeface="Roboto"/>
              </a:rPr>
              <a:t>И  </a:t>
            </a:r>
            <a:r>
              <a:rPr sz="1100" b="1" spc="-25" dirty="0">
                <a:latin typeface="Roboto"/>
                <a:cs typeface="Roboto"/>
              </a:rPr>
              <a:t>НАУКИ</a:t>
            </a:r>
            <a:endParaRPr sz="1100" dirty="0">
              <a:latin typeface="Roboto"/>
              <a:cs typeface="Robo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3348" y="2528754"/>
            <a:ext cx="1021715" cy="900430"/>
          </a:xfrm>
          <a:custGeom>
            <a:avLst/>
            <a:gdLst/>
            <a:ahLst/>
            <a:cxnLst/>
            <a:rect l="l" t="t" r="r" b="b"/>
            <a:pathLst>
              <a:path w="1021714" h="900429">
                <a:moveTo>
                  <a:pt x="796216" y="0"/>
                </a:moveTo>
                <a:lnTo>
                  <a:pt x="225062" y="0"/>
                </a:lnTo>
                <a:lnTo>
                  <a:pt x="0" y="450122"/>
                </a:lnTo>
                <a:lnTo>
                  <a:pt x="225062" y="900245"/>
                </a:lnTo>
                <a:lnTo>
                  <a:pt x="796216" y="900245"/>
                </a:lnTo>
                <a:lnTo>
                  <a:pt x="1021278" y="450122"/>
                </a:lnTo>
                <a:lnTo>
                  <a:pt x="796216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08100" y="2740659"/>
            <a:ext cx="231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Roboto Bk"/>
                <a:cs typeface="Roboto Bk"/>
              </a:rPr>
              <a:t>1</a:t>
            </a:r>
            <a:endParaRPr sz="2800" dirty="0">
              <a:latin typeface="Roboto Bk"/>
              <a:cs typeface="Roboto B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16508" y="1372605"/>
            <a:ext cx="1377950" cy="1215390"/>
          </a:xfrm>
          <a:custGeom>
            <a:avLst/>
            <a:gdLst/>
            <a:ahLst/>
            <a:cxnLst/>
            <a:rect l="l" t="t" r="r" b="b"/>
            <a:pathLst>
              <a:path w="1377950" h="1215389">
                <a:moveTo>
                  <a:pt x="1073762" y="0"/>
                </a:moveTo>
                <a:lnTo>
                  <a:pt x="303777" y="0"/>
                </a:lnTo>
                <a:lnTo>
                  <a:pt x="0" y="607552"/>
                </a:lnTo>
                <a:lnTo>
                  <a:pt x="303777" y="1215105"/>
                </a:lnTo>
                <a:lnTo>
                  <a:pt x="1073762" y="1215105"/>
                </a:lnTo>
                <a:lnTo>
                  <a:pt x="1377537" y="607552"/>
                </a:lnTo>
                <a:lnTo>
                  <a:pt x="1073762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60021" y="1666747"/>
            <a:ext cx="290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Roboto Bk"/>
                <a:cs typeface="Roboto Bk"/>
              </a:rPr>
              <a:t>4</a:t>
            </a:r>
            <a:endParaRPr sz="3600">
              <a:latin typeface="Roboto Bk"/>
              <a:cs typeface="Roboto B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39659" y="2520039"/>
            <a:ext cx="1021715" cy="900430"/>
          </a:xfrm>
          <a:custGeom>
            <a:avLst/>
            <a:gdLst/>
            <a:ahLst/>
            <a:cxnLst/>
            <a:rect l="l" t="t" r="r" b="b"/>
            <a:pathLst>
              <a:path w="1021714" h="900429">
                <a:moveTo>
                  <a:pt x="796216" y="0"/>
                </a:moveTo>
                <a:lnTo>
                  <a:pt x="225061" y="0"/>
                </a:lnTo>
                <a:lnTo>
                  <a:pt x="0" y="450122"/>
                </a:lnTo>
                <a:lnTo>
                  <a:pt x="225061" y="900245"/>
                </a:lnTo>
                <a:lnTo>
                  <a:pt x="796216" y="900245"/>
                </a:lnTo>
                <a:lnTo>
                  <a:pt x="1021278" y="450122"/>
                </a:lnTo>
                <a:lnTo>
                  <a:pt x="796216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34411" y="2731515"/>
            <a:ext cx="231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Roboto Bk"/>
                <a:cs typeface="Roboto Bk"/>
              </a:rPr>
              <a:t>3</a:t>
            </a:r>
            <a:endParaRPr sz="2800">
              <a:latin typeface="Roboto Bk"/>
              <a:cs typeface="Roboto B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249618" y="2520039"/>
            <a:ext cx="1021715" cy="900430"/>
          </a:xfrm>
          <a:custGeom>
            <a:avLst/>
            <a:gdLst/>
            <a:ahLst/>
            <a:cxnLst/>
            <a:rect l="l" t="t" r="r" b="b"/>
            <a:pathLst>
              <a:path w="1021715" h="900429">
                <a:moveTo>
                  <a:pt x="796217" y="0"/>
                </a:moveTo>
                <a:lnTo>
                  <a:pt x="225061" y="0"/>
                </a:lnTo>
                <a:lnTo>
                  <a:pt x="0" y="450122"/>
                </a:lnTo>
                <a:lnTo>
                  <a:pt x="225061" y="900245"/>
                </a:lnTo>
                <a:lnTo>
                  <a:pt x="796217" y="900245"/>
                </a:lnTo>
                <a:lnTo>
                  <a:pt x="1021278" y="450122"/>
                </a:lnTo>
                <a:lnTo>
                  <a:pt x="796217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644371" y="2731515"/>
            <a:ext cx="231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Roboto Bk"/>
                <a:cs typeface="Roboto Bk"/>
              </a:rPr>
              <a:t>5</a:t>
            </a:r>
            <a:endParaRPr sz="2800">
              <a:latin typeface="Roboto Bk"/>
              <a:cs typeface="Roboto B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898228" y="1687465"/>
            <a:ext cx="1021715" cy="900430"/>
          </a:xfrm>
          <a:custGeom>
            <a:avLst/>
            <a:gdLst/>
            <a:ahLst/>
            <a:cxnLst/>
            <a:rect l="l" t="t" r="r" b="b"/>
            <a:pathLst>
              <a:path w="1021715" h="900430">
                <a:moveTo>
                  <a:pt x="796217" y="0"/>
                </a:moveTo>
                <a:lnTo>
                  <a:pt x="225063" y="0"/>
                </a:lnTo>
                <a:lnTo>
                  <a:pt x="0" y="450122"/>
                </a:lnTo>
                <a:lnTo>
                  <a:pt x="225063" y="900245"/>
                </a:lnTo>
                <a:lnTo>
                  <a:pt x="796217" y="900245"/>
                </a:lnTo>
                <a:lnTo>
                  <a:pt x="1021278" y="450122"/>
                </a:lnTo>
                <a:lnTo>
                  <a:pt x="796217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292980" y="1899411"/>
            <a:ext cx="231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Roboto Bk"/>
                <a:cs typeface="Roboto Bk"/>
              </a:rPr>
              <a:t>6</a:t>
            </a:r>
            <a:endParaRPr sz="2800">
              <a:latin typeface="Roboto Bk"/>
              <a:cs typeface="Roboto B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375079" y="2175248"/>
            <a:ext cx="1377950" cy="1215390"/>
          </a:xfrm>
          <a:custGeom>
            <a:avLst/>
            <a:gdLst/>
            <a:ahLst/>
            <a:cxnLst/>
            <a:rect l="l" t="t" r="r" b="b"/>
            <a:pathLst>
              <a:path w="1377950" h="1215389">
                <a:moveTo>
                  <a:pt x="1073762" y="0"/>
                </a:moveTo>
                <a:lnTo>
                  <a:pt x="303777" y="0"/>
                </a:lnTo>
                <a:lnTo>
                  <a:pt x="0" y="607551"/>
                </a:lnTo>
                <a:lnTo>
                  <a:pt x="303777" y="1215104"/>
                </a:lnTo>
                <a:lnTo>
                  <a:pt x="1073762" y="1215104"/>
                </a:lnTo>
                <a:lnTo>
                  <a:pt x="1377537" y="607551"/>
                </a:lnTo>
                <a:lnTo>
                  <a:pt x="1073762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918592" y="2471420"/>
            <a:ext cx="290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Roboto Bk"/>
                <a:cs typeface="Roboto Bk"/>
              </a:rPr>
              <a:t>7</a:t>
            </a:r>
            <a:endParaRPr sz="3600">
              <a:latin typeface="Roboto Bk"/>
              <a:cs typeface="Roboto B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098374" y="1385779"/>
            <a:ext cx="1377950" cy="1215390"/>
          </a:xfrm>
          <a:custGeom>
            <a:avLst/>
            <a:gdLst/>
            <a:ahLst/>
            <a:cxnLst/>
            <a:rect l="l" t="t" r="r" b="b"/>
            <a:pathLst>
              <a:path w="1377950" h="1215389">
                <a:moveTo>
                  <a:pt x="1073762" y="0"/>
                </a:moveTo>
                <a:lnTo>
                  <a:pt x="303776" y="0"/>
                </a:lnTo>
                <a:lnTo>
                  <a:pt x="0" y="607552"/>
                </a:lnTo>
                <a:lnTo>
                  <a:pt x="303776" y="1215105"/>
                </a:lnTo>
                <a:lnTo>
                  <a:pt x="1073762" y="1215105"/>
                </a:lnTo>
                <a:lnTo>
                  <a:pt x="1377537" y="607552"/>
                </a:lnTo>
                <a:lnTo>
                  <a:pt x="1073762" y="0"/>
                </a:lnTo>
                <a:close/>
              </a:path>
            </a:pathLst>
          </a:custGeom>
          <a:solidFill>
            <a:srgbClr val="5FC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641885" y="1681988"/>
            <a:ext cx="290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Roboto Bk"/>
                <a:cs typeface="Roboto Bk"/>
              </a:rPr>
              <a:t>2</a:t>
            </a:r>
            <a:endParaRPr sz="3600">
              <a:latin typeface="Roboto Bk"/>
              <a:cs typeface="Roboto Bk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433906" y="6296300"/>
            <a:ext cx="246169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80"/>
              </a:lnSpc>
            </a:pPr>
            <a:r>
              <a:rPr spc="150" dirty="0"/>
              <a:t>ПР</a:t>
            </a:r>
            <a:r>
              <a:rPr spc="-65" dirty="0"/>
              <a:t> </a:t>
            </a:r>
            <a:r>
              <a:rPr spc="204" dirty="0"/>
              <a:t>ОФ</a:t>
            </a:r>
            <a:r>
              <a:rPr spc="-60" dirty="0"/>
              <a:t> </a:t>
            </a:r>
            <a:r>
              <a:rPr spc="5" dirty="0"/>
              <a:t>Е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0" dirty="0"/>
              <a:t> </a:t>
            </a:r>
            <a:r>
              <a:rPr spc="25" dirty="0"/>
              <a:t>С</a:t>
            </a:r>
            <a:r>
              <a:rPr spc="-65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spc="145" dirty="0"/>
              <a:t>ОН</a:t>
            </a:r>
            <a:r>
              <a:rPr spc="-65" dirty="0"/>
              <a:t> </a:t>
            </a:r>
            <a:r>
              <a:rPr spc="50" dirty="0"/>
              <a:t>А</a:t>
            </a:r>
            <a:r>
              <a:rPr spc="-60" dirty="0"/>
              <a:t> </a:t>
            </a:r>
            <a:r>
              <a:rPr dirty="0"/>
              <a:t>Л</a:t>
            </a:r>
            <a:r>
              <a:rPr spc="-60" dirty="0"/>
              <a:t> </a:t>
            </a:r>
            <a:r>
              <a:rPr spc="5" dirty="0"/>
              <a:t>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733</Words>
  <Application>Microsoft Office PowerPoint</Application>
  <PresentationFormat>Широкоэкранный</PresentationFormat>
  <Paragraphs>151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Microsoft Sans Serif</vt:lpstr>
      <vt:lpstr>Roboto</vt:lpstr>
      <vt:lpstr>Roboto Bk</vt:lpstr>
      <vt:lpstr>Wingdings</vt:lpstr>
      <vt:lpstr>Office Theme</vt:lpstr>
      <vt:lpstr>ВСЕРОССИЙСКОЕ ЧЕМПИОНАТНОЕ ДВИЖЕНИЕ ПО ПРОФЕССИОНАЛЬНОМУ  МАСТЕРСТВУ</vt:lpstr>
      <vt:lpstr>АЛГОРИТМ ПОДГОТОВИТЕЛЬНОГО ЭТАПА</vt:lpstr>
      <vt:lpstr>1.Информирование заинтересованных сторон об  особенностях проведения и участия в региональном этапе</vt:lpstr>
      <vt:lpstr>3. Формирование перечня компетенций</vt:lpstr>
      <vt:lpstr>4. Распределение компетенций по базовым площадкам</vt:lpstr>
      <vt:lpstr>Г Л А В Н Ы Й Э К С П Е Р Т </vt:lpstr>
      <vt:lpstr>6. Формирование дирекции Регионального этапа</vt:lpstr>
      <vt:lpstr>АЛГОРИТМ ПРОВЕДЕНИЯ РЕГИОНАЛЬНОГО ЭТАПА 24.-29.04.2023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ЧЕЛЯБИНСКОЙ ОБЛАСТИ ПО  ОРГАНИЗАЦИИ И ПРОВЕДЕНИИ РЕГИОНАЛЬНОГО ЭТАПА</dc:title>
  <dc:creator>Мария С. Латышева</dc:creator>
  <cp:lastModifiedBy>Мария С. Латышева</cp:lastModifiedBy>
  <cp:revision>22</cp:revision>
  <dcterms:created xsi:type="dcterms:W3CDTF">2023-03-14T09:55:10Z</dcterms:created>
  <dcterms:modified xsi:type="dcterms:W3CDTF">2023-03-15T09:58:40Z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2023-03-09T00:00:00Z</vt:filetime>
  </property>
  <property fmtid="{D5CDD505-2E9C-101B-9397-08002B2CF9AE}" pid="3" name="LastSaved">
    <vt:filetime>2023-03-14T00:00:00Z</vt:filetime>
  </property>
</Properties>
</file>